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slide" Target="slides/slide86.xml"/><Relationship Id="rId90" Type="http://schemas.openxmlformats.org/officeDocument/2006/relationships/slide" Target="slides/slide85.xml"/><Relationship Id="rId92" Type="http://schemas.openxmlformats.org/officeDocument/2006/relationships/slide" Target="slides/slide87.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29f6a60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29f6a60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92ab9e1a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92ab9e1a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ab684d71e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ab684d71e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ab684d71e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ab684d71e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ab684d71e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ab684d71e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ab684d71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ab684d71e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ab684d71e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ab684d71e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29f6a607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29f6a607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29f6a607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29f6a607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ab684d71e_1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ab684d71e_1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ab684d71e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ab684d71e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92ab9e1a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92ab9e1a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b05b84e4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b05b84e4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ab684d71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ab684d71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9fce5cb1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89fce5cb1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9fce5cb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9fce5cb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b05b84e4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b05b84e4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29f6a607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29f6a607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92ab9e1a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92ab9e1a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92ab9e1a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92ab9e1a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a92ab9e1a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a92ab9e1a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4b05b84e4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4b05b84e4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92ab9e1a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92ab9e1a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92ab9e1a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92ab9e1a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29f6a607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29f6a607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92ab9e1a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92ab9e1a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29f6a607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929f6a607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92ab9e1a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a92ab9e1a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92ab9e1a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a92ab9e1a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92ab9e1a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92ab9e1a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92ab9e1a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a92ab9e1a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a92ab9e1a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a92ab9e1a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4b05b84e4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4b05b84e4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92ab9e1a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a92ab9e1a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a92ab9e1a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a92ab9e1a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92ab9e1a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92ab9e1a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92ab9e1a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92ab9e1a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92ab9e1a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a92ab9e1a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92ab9e1a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a92ab9e1a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92ab9e1a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92ab9e1a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92ab9e1a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92ab9e1a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92ab9e1a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a92ab9e1a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a92ab9e1a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a92ab9e1a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4ab684d71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4ab684d71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a92ab9e1a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a92ab9e1a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92ab9e1a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a92ab9e1a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92ab9e1a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a92ab9e1a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92ab9e1a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92ab9e1a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a92ab9e1a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a92ab9e1a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a92ab9e1a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a92ab9e1a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92ab9e1a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a92ab9e1a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a92ab9e1a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a92ab9e1a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a92ab9e1a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a92ab9e1a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dba09be54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dba09be54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ab684d71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ab684d71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dba09be54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dba09be54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dba09be5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dba09be5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dba09be54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dba09be54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dba09be54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dba09be54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ba09be5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dba09be5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dba09be54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dba09be54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dba09be54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dba09be54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dba09be54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dba09be54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dba09be54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dba09be54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dba09be54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dba09be54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ab684d71e_1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ab684d71e_1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dba09be54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dba09be54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dba09be54a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dba09be54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dba09be54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dba09be54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dba09be54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dba09be54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dba09be54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dba09be54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dba09be54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dba09be54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dba09be54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dba09be54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dba09be54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dba09be54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dba09be54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dba09be54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dba09be54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dba09be54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ab684d71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ab684d71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dba09be54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dba09be54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dba09be54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dba09be54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dba09be54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dba09be54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dba09be54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dba09be54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dba09be54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dba09be54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929f6a607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929f6a607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4b05b84e4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4b05b84e4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a92ab9e1a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a92ab9e1a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92ab9e1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92ab9e1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9.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9.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9.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50.jpg"/><Relationship Id="rId4" Type="http://schemas.openxmlformats.org/officeDocument/2006/relationships/image" Target="../media/image55.jpg"/><Relationship Id="rId5" Type="http://schemas.openxmlformats.org/officeDocument/2006/relationships/image" Target="../media/image5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63.jpg"/><Relationship Id="rId4" Type="http://schemas.openxmlformats.org/officeDocument/2006/relationships/image" Target="../media/image56.jpg"/><Relationship Id="rId5" Type="http://schemas.openxmlformats.org/officeDocument/2006/relationships/image" Target="../media/image6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8.jpg"/><Relationship Id="rId4" Type="http://schemas.openxmlformats.org/officeDocument/2006/relationships/image" Target="../media/image7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65.jpg"/><Relationship Id="rId4" Type="http://schemas.openxmlformats.org/officeDocument/2006/relationships/image" Target="../media/image66.jpg"/><Relationship Id="rId5" Type="http://schemas.openxmlformats.org/officeDocument/2006/relationships/image" Target="../media/image6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67.jpg"/><Relationship Id="rId4" Type="http://schemas.openxmlformats.org/officeDocument/2006/relationships/image" Target="../media/image6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70.jpg"/><Relationship Id="rId4" Type="http://schemas.openxmlformats.org/officeDocument/2006/relationships/image" Target="../media/image74.jpg"/><Relationship Id="rId5" Type="http://schemas.openxmlformats.org/officeDocument/2006/relationships/image" Target="../media/image7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88.jpg"/><Relationship Id="rId4" Type="http://schemas.openxmlformats.org/officeDocument/2006/relationships/image" Target="../media/image82.jpg"/><Relationship Id="rId5" Type="http://schemas.openxmlformats.org/officeDocument/2006/relationships/image" Target="../media/image73.jpg"/><Relationship Id="rId6" Type="http://schemas.openxmlformats.org/officeDocument/2006/relationships/image" Target="../media/image8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68.png"/><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68.pn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5.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lnSpc>
                <a:spcPct val="115000"/>
              </a:lnSpc>
              <a:spcBef>
                <a:spcPts val="1800"/>
              </a:spcBef>
              <a:spcAft>
                <a:spcPts val="0"/>
              </a:spcAft>
              <a:buClr>
                <a:schemeClr val="dk1"/>
              </a:buClr>
              <a:buSzPts val="1100"/>
              <a:buFont typeface="Arial"/>
              <a:buNone/>
            </a:pPr>
            <a:r>
              <a:rPr b="1" lang="en" sz="2600">
                <a:solidFill>
                  <a:srgbClr val="93C47D"/>
                </a:solidFill>
                <a:latin typeface="Calibri"/>
                <a:ea typeface="Calibri"/>
                <a:cs typeface="Calibri"/>
                <a:sym typeface="Calibri"/>
              </a:rPr>
              <a:t>Hospital Management Information System (HMIS)</a:t>
            </a:r>
            <a:endParaRPr b="1" sz="2600">
              <a:solidFill>
                <a:srgbClr val="93C47D"/>
              </a:solidFill>
              <a:latin typeface="Calibri"/>
              <a:ea typeface="Calibri"/>
              <a:cs typeface="Calibri"/>
              <a:sym typeface="Calibri"/>
            </a:endParaRPr>
          </a:p>
          <a:p>
            <a:pPr indent="0" lvl="0" marL="0" rtl="0" algn="ctr">
              <a:spcBef>
                <a:spcPts val="600"/>
              </a:spcBef>
              <a:spcAft>
                <a:spcPts val="0"/>
              </a:spcAft>
              <a:buNone/>
            </a:pPr>
            <a:r>
              <a:t/>
            </a:r>
            <a:endParaRPr/>
          </a:p>
        </p:txBody>
      </p:sp>
      <p:sp>
        <p:nvSpPr>
          <p:cNvPr id="55" name="Google Shape;55;p13"/>
          <p:cNvSpPr txBox="1"/>
          <p:nvPr>
            <p:ph idx="1" type="subTitle"/>
          </p:nvPr>
        </p:nvSpPr>
        <p:spPr>
          <a:xfrm>
            <a:off x="311700" y="2834125"/>
            <a:ext cx="8520600" cy="1737900"/>
          </a:xfrm>
          <a:prstGeom prst="rect">
            <a:avLst/>
          </a:prstGeom>
        </p:spPr>
        <p:txBody>
          <a:bodyPr anchorCtr="0" anchor="t" bIns="91425" lIns="91425" spcFirstLastPara="1" rIns="91425" wrap="square" tIns="91425">
            <a:noAutofit/>
          </a:bodyPr>
          <a:lstStyle/>
          <a:p>
            <a:pPr indent="457200" lvl="0" marL="914400" rtl="0" algn="l">
              <a:lnSpc>
                <a:spcPct val="95000"/>
              </a:lnSpc>
              <a:spcBef>
                <a:spcPts val="1600"/>
              </a:spcBef>
              <a:spcAft>
                <a:spcPts val="0"/>
              </a:spcAft>
              <a:buClr>
                <a:schemeClr val="dk1"/>
              </a:buClr>
              <a:buSzPts val="1018"/>
              <a:buFont typeface="Arial"/>
              <a:buNone/>
            </a:pPr>
            <a:r>
              <a:rPr b="1" lang="en" sz="2080">
                <a:solidFill>
                  <a:srgbClr val="FFFFFF"/>
                </a:solidFill>
                <a:latin typeface="Calibri"/>
                <a:ea typeface="Calibri"/>
                <a:cs typeface="Calibri"/>
                <a:sym typeface="Calibri"/>
              </a:rPr>
              <a:t>Submitted by: </a:t>
            </a:r>
            <a:r>
              <a:rPr b="1" lang="en" sz="2000">
                <a:solidFill>
                  <a:srgbClr val="FFFFFF"/>
                </a:solidFill>
                <a:latin typeface="Calibri"/>
                <a:ea typeface="Calibri"/>
                <a:cs typeface="Calibri"/>
                <a:sym typeface="Calibri"/>
              </a:rPr>
              <a:t>Hrishikesh Tiwari (CS22M047)</a:t>
            </a:r>
            <a:endParaRPr b="1" sz="2000">
              <a:solidFill>
                <a:srgbClr val="FFFFFF"/>
              </a:solidFill>
              <a:latin typeface="Calibri"/>
              <a:ea typeface="Calibri"/>
              <a:cs typeface="Calibri"/>
              <a:sym typeface="Calibri"/>
            </a:endParaRPr>
          </a:p>
          <a:p>
            <a:pPr indent="0" lvl="0" marL="0" rtl="0" algn="l">
              <a:lnSpc>
                <a:spcPct val="115000"/>
              </a:lnSpc>
              <a:spcBef>
                <a:spcPts val="400"/>
              </a:spcBef>
              <a:spcAft>
                <a:spcPts val="0"/>
              </a:spcAft>
              <a:buClr>
                <a:schemeClr val="dk1"/>
              </a:buClr>
              <a:buSzPts val="1100"/>
              <a:buFont typeface="Arial"/>
              <a:buNone/>
            </a:pPr>
            <a:r>
              <a:t/>
            </a:r>
            <a:endParaRPr sz="1400">
              <a:solidFill>
                <a:srgbClr val="FFFFFF"/>
              </a:solidFill>
            </a:endParaRPr>
          </a:p>
          <a:p>
            <a:pPr indent="457200" lvl="0" marL="914400" rtl="0" algn="l">
              <a:lnSpc>
                <a:spcPct val="95000"/>
              </a:lnSpc>
              <a:spcBef>
                <a:spcPts val="1600"/>
              </a:spcBef>
              <a:spcAft>
                <a:spcPts val="0"/>
              </a:spcAft>
              <a:buClr>
                <a:schemeClr val="dk1"/>
              </a:buClr>
              <a:buSzPts val="1018"/>
              <a:buFont typeface="Arial"/>
              <a:buNone/>
            </a:pPr>
            <a:r>
              <a:rPr b="1" lang="en" sz="2000">
                <a:solidFill>
                  <a:srgbClr val="FFFFFF"/>
                </a:solidFill>
                <a:latin typeface="Calibri"/>
                <a:ea typeface="Calibri"/>
                <a:cs typeface="Calibri"/>
                <a:sym typeface="Calibri"/>
              </a:rPr>
              <a:t>Under the guidance of: </a:t>
            </a:r>
            <a:r>
              <a:rPr b="1" lang="en" sz="2000">
                <a:solidFill>
                  <a:schemeClr val="lt1"/>
                </a:solidFill>
                <a:latin typeface="Calibri"/>
                <a:ea typeface="Calibri"/>
                <a:cs typeface="Calibri"/>
                <a:sym typeface="Calibri"/>
              </a:rPr>
              <a:t>Prof. John Augustine</a:t>
            </a:r>
            <a:endParaRPr sz="1400"/>
          </a:p>
          <a:p>
            <a:pPr indent="0" lvl="0" marL="0" rtl="0" algn="l">
              <a:lnSpc>
                <a:spcPct val="95000"/>
              </a:lnSpc>
              <a:spcBef>
                <a:spcPts val="1600"/>
              </a:spcBef>
              <a:spcAft>
                <a:spcPts val="0"/>
              </a:spcAft>
              <a:buClr>
                <a:schemeClr val="dk1"/>
              </a:buClr>
              <a:buSzPts val="1018"/>
              <a:buFont typeface="Arial"/>
              <a:buNone/>
            </a:pPr>
            <a:r>
              <a:t/>
            </a:r>
            <a:endParaRPr b="1" sz="2000">
              <a:solidFill>
                <a:srgbClr val="2F5496"/>
              </a:solidFill>
              <a:latin typeface="Calibri"/>
              <a:ea typeface="Calibri"/>
              <a:cs typeface="Calibri"/>
              <a:sym typeface="Calibri"/>
            </a:endParaRPr>
          </a:p>
          <a:p>
            <a:pPr indent="0" lvl="0" marL="0" rtl="0" algn="ctr">
              <a:lnSpc>
                <a:spcPct val="80000"/>
              </a:lnSpc>
              <a:spcBef>
                <a:spcPts val="400"/>
              </a:spcBef>
              <a:spcAft>
                <a:spcPts val="0"/>
              </a:spcAft>
              <a:buSzPts val="1018"/>
              <a:buNone/>
            </a:pPr>
            <a:r>
              <a:t/>
            </a:r>
            <a:endParaRPr sz="259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nvSpPr>
        <p:spPr>
          <a:xfrm>
            <a:off x="252825" y="261525"/>
            <a:ext cx="8682900" cy="46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20">
                <a:solidFill>
                  <a:srgbClr val="1155CC"/>
                </a:solidFill>
                <a:latin typeface="Calibri"/>
                <a:ea typeface="Calibri"/>
                <a:cs typeface="Calibri"/>
                <a:sym typeface="Calibri"/>
              </a:rPr>
              <a:t>2.2	Types of blockchain network</a:t>
            </a:r>
            <a:endParaRPr/>
          </a:p>
        </p:txBody>
      </p:sp>
      <p:pic>
        <p:nvPicPr>
          <p:cNvPr id="107" name="Google Shape;107;p22"/>
          <p:cNvPicPr preferRelativeResize="0"/>
          <p:nvPr/>
        </p:nvPicPr>
        <p:blipFill>
          <a:blip r:embed="rId4">
            <a:alphaModFix/>
          </a:blip>
          <a:stretch>
            <a:fillRect/>
          </a:stretch>
        </p:blipFill>
        <p:spPr>
          <a:xfrm>
            <a:off x="152400" y="814125"/>
            <a:ext cx="6332157" cy="41769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3"/>
          <p:cNvSpPr txBox="1"/>
          <p:nvPr/>
        </p:nvSpPr>
        <p:spPr>
          <a:xfrm>
            <a:off x="223250" y="169675"/>
            <a:ext cx="8778000" cy="4857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Public Blockchains:</a:t>
            </a:r>
            <a:r>
              <a:rPr lang="en">
                <a:solidFill>
                  <a:schemeClr val="dk1"/>
                </a:solidFill>
                <a:latin typeface="Calibri"/>
                <a:ea typeface="Calibri"/>
                <a:cs typeface="Calibri"/>
                <a:sym typeface="Calibri"/>
              </a:rPr>
              <a:t> These blockchains operate as open and unrestricted networks where participation, ledger access, and transaction validation are available to all without specific permissions. They are highly decentralized, relying on a large number of nodes to secure the network. Examples: Bitcoin and Ethereum are well-known public blockchains.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457200" rtl="0" algn="l">
              <a:spcBef>
                <a:spcPts val="0"/>
              </a:spcBef>
              <a:spcAft>
                <a:spcPts val="0"/>
              </a:spcAft>
              <a:buNone/>
            </a:pP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Private Blockchains:</a:t>
            </a:r>
            <a:r>
              <a:rPr lang="en">
                <a:solidFill>
                  <a:schemeClr val="dk1"/>
                </a:solidFill>
                <a:latin typeface="Calibri"/>
                <a:ea typeface="Calibri"/>
                <a:cs typeface="Calibri"/>
                <a:sym typeface="Calibri"/>
              </a:rPr>
              <a:t> Private blockchains restrict participation to a predefined group of known entities. Participants are typically vetted and authorized. These networks offer greater control and privacy but sacrifice some degree of decentralization. They are often used for internal business processes, supply chain management, and consortiums. Examples: Hyperledger Fabric and Corda.</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457200" rtl="0" algn="l">
              <a:spcBef>
                <a:spcPts val="0"/>
              </a:spcBef>
              <a:spcAft>
                <a:spcPts val="0"/>
              </a:spcAft>
              <a:buNone/>
            </a:pP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Consortium Blockchains:</a:t>
            </a:r>
            <a:r>
              <a:rPr lang="en">
                <a:solidFill>
                  <a:schemeClr val="dk1"/>
                </a:solidFill>
                <a:latin typeface="Calibri"/>
                <a:ea typeface="Calibri"/>
                <a:cs typeface="Calibri"/>
                <a:sym typeface="Calibri"/>
              </a:rPr>
              <a:t> These are governed by a group of organizations or consortium members, who collectively make decisions about the network so these are semi-permissioned. While more controlled than public blockchains, they offer a balance between decentralization and permissioned access. Ideal for industries or groups where multiple entities need to collaborate while maintaining some level of trust. Examples: Quorum and B3i.</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457200" rtl="0" algn="l">
              <a:spcBef>
                <a:spcPts val="0"/>
              </a:spcBef>
              <a:spcAft>
                <a:spcPts val="0"/>
              </a:spcAft>
              <a:buNone/>
            </a:pP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Hybrid Blockchains:</a:t>
            </a:r>
            <a:r>
              <a:rPr lang="en">
                <a:solidFill>
                  <a:schemeClr val="dk1"/>
                </a:solidFill>
                <a:latin typeface="Calibri"/>
                <a:ea typeface="Calibri"/>
                <a:cs typeface="Calibri"/>
                <a:sym typeface="Calibri"/>
              </a:rPr>
              <a:t> Hybrid blockchains combine elements of both public and private blockchains. Some parts of the ledger may be public, while others are private. They are suitable for scenarios where transparency and privacy must coexist, such as in supply chain tracking. Examples: Dragonchain and VeChain.</a:t>
            </a:r>
            <a:endParaRPr>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4"/>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1509"/>
              <a:buFont typeface="Arial"/>
              <a:buNone/>
            </a:pPr>
            <a:r>
              <a:t/>
            </a:r>
            <a:endParaRPr b="1" sz="2650">
              <a:solidFill>
                <a:srgbClr val="93C47D"/>
              </a:solidFill>
              <a:latin typeface="Calibri"/>
              <a:ea typeface="Calibri"/>
              <a:cs typeface="Calibri"/>
              <a:sym typeface="Calibri"/>
            </a:endParaRPr>
          </a:p>
          <a:p>
            <a:pPr indent="0" lvl="0" marL="0" rtl="0" algn="l">
              <a:lnSpc>
                <a:spcPct val="115000"/>
              </a:lnSpc>
              <a:spcBef>
                <a:spcPts val="0"/>
              </a:spcBef>
              <a:spcAft>
                <a:spcPts val="0"/>
              </a:spcAft>
              <a:buClr>
                <a:schemeClr val="dk1"/>
              </a:buClr>
              <a:buSzPct val="41509"/>
              <a:buFont typeface="Arial"/>
              <a:buNone/>
            </a:pPr>
            <a:r>
              <a:t/>
            </a:r>
            <a:endParaRPr b="1" sz="2650">
              <a:solidFill>
                <a:srgbClr val="93C47D"/>
              </a:solidFill>
              <a:latin typeface="Calibri"/>
              <a:ea typeface="Calibri"/>
              <a:cs typeface="Calibri"/>
              <a:sym typeface="Calibri"/>
            </a:endParaRPr>
          </a:p>
          <a:p>
            <a:pPr indent="0" lvl="0" marL="0" rtl="0" algn="l">
              <a:lnSpc>
                <a:spcPct val="115000"/>
              </a:lnSpc>
              <a:spcBef>
                <a:spcPts val="0"/>
              </a:spcBef>
              <a:spcAft>
                <a:spcPts val="0"/>
              </a:spcAft>
              <a:buClr>
                <a:schemeClr val="dk1"/>
              </a:buClr>
              <a:buSzPct val="41509"/>
              <a:buFont typeface="Arial"/>
              <a:buNone/>
            </a:pPr>
            <a:r>
              <a:t/>
            </a:r>
            <a:endParaRPr b="1" sz="2650">
              <a:solidFill>
                <a:srgbClr val="93C47D"/>
              </a:solidFill>
              <a:latin typeface="Calibri"/>
              <a:ea typeface="Calibri"/>
              <a:cs typeface="Calibri"/>
              <a:sym typeface="Calibri"/>
            </a:endParaRPr>
          </a:p>
          <a:p>
            <a:pPr indent="0" lvl="0" marL="0" rtl="0" algn="l">
              <a:lnSpc>
                <a:spcPct val="115000"/>
              </a:lnSpc>
              <a:spcBef>
                <a:spcPts val="0"/>
              </a:spcBef>
              <a:spcAft>
                <a:spcPts val="0"/>
              </a:spcAft>
              <a:buClr>
                <a:schemeClr val="dk1"/>
              </a:buClr>
              <a:buSzPct val="41509"/>
              <a:buFont typeface="Arial"/>
              <a:buNone/>
            </a:pPr>
            <a:r>
              <a:rPr b="1" lang="en" sz="2650">
                <a:solidFill>
                  <a:srgbClr val="93C47D"/>
                </a:solidFill>
                <a:latin typeface="Calibri"/>
                <a:ea typeface="Calibri"/>
                <a:cs typeface="Calibri"/>
                <a:sym typeface="Calibri"/>
              </a:rPr>
              <a:t>3</a:t>
            </a:r>
            <a:r>
              <a:rPr b="1" lang="en" sz="2650">
                <a:solidFill>
                  <a:srgbClr val="93C47D"/>
                </a:solidFill>
                <a:latin typeface="Calibri"/>
                <a:ea typeface="Calibri"/>
                <a:cs typeface="Calibri"/>
                <a:sym typeface="Calibri"/>
              </a:rPr>
              <a:t>.	Hyperledger Fabric</a:t>
            </a:r>
            <a:endParaRPr b="1" sz="2650">
              <a:solidFill>
                <a:srgbClr val="93C47D"/>
              </a:solidFill>
              <a:latin typeface="Calibri"/>
              <a:ea typeface="Calibri"/>
              <a:cs typeface="Calibri"/>
              <a:sym typeface="Calibri"/>
            </a:endParaRPr>
          </a:p>
          <a:p>
            <a:pPr indent="-342900" lvl="0" marL="457200" rtl="0" algn="l">
              <a:lnSpc>
                <a:spcPct val="115000"/>
              </a:lnSpc>
              <a:spcBef>
                <a:spcPts val="0"/>
              </a:spcBef>
              <a:spcAft>
                <a:spcPts val="0"/>
              </a:spcAft>
              <a:buClr>
                <a:srgbClr val="FFFFFF"/>
              </a:buClr>
              <a:buSzPct val="100000"/>
              <a:buFont typeface="Calibri"/>
              <a:buChar char="-"/>
            </a:pPr>
            <a:r>
              <a:rPr b="1" lang="en" sz="2000">
                <a:solidFill>
                  <a:srgbClr val="FFFFFF"/>
                </a:solidFill>
                <a:latin typeface="Calibri"/>
                <a:ea typeface="Calibri"/>
                <a:cs typeface="Calibri"/>
                <a:sym typeface="Calibri"/>
              </a:rPr>
              <a:t>HLF</a:t>
            </a:r>
            <a:endParaRPr b="1" sz="2000">
              <a:solidFill>
                <a:srgbClr val="FFFFFF"/>
              </a:solidFill>
              <a:latin typeface="Calibri"/>
              <a:ea typeface="Calibri"/>
              <a:cs typeface="Calibri"/>
              <a:sym typeface="Calibri"/>
            </a:endParaRPr>
          </a:p>
          <a:p>
            <a:pPr indent="-342900" lvl="0" marL="457200" rtl="0" algn="l">
              <a:lnSpc>
                <a:spcPct val="115000"/>
              </a:lnSpc>
              <a:spcBef>
                <a:spcPts val="0"/>
              </a:spcBef>
              <a:spcAft>
                <a:spcPts val="0"/>
              </a:spcAft>
              <a:buClr>
                <a:srgbClr val="FFFFFF"/>
              </a:buClr>
              <a:buSzPct val="100000"/>
              <a:buFont typeface="Calibri"/>
              <a:buChar char="-"/>
            </a:pPr>
            <a:r>
              <a:rPr b="1" lang="en" sz="2000">
                <a:solidFill>
                  <a:srgbClr val="FFFFFF"/>
                </a:solidFill>
                <a:latin typeface="Calibri"/>
                <a:ea typeface="Calibri"/>
                <a:cs typeface="Calibri"/>
                <a:sym typeface="Calibri"/>
              </a:rPr>
              <a:t>Fabric Components</a:t>
            </a:r>
            <a:endParaRPr b="1" sz="2000">
              <a:solidFill>
                <a:srgbClr val="FFFFFF"/>
              </a:solidFill>
              <a:latin typeface="Calibri"/>
              <a:ea typeface="Calibri"/>
              <a:cs typeface="Calibri"/>
              <a:sym typeface="Calibri"/>
            </a:endParaRPr>
          </a:p>
          <a:p>
            <a:pPr indent="-342900" lvl="0" marL="457200" rtl="0" algn="l">
              <a:lnSpc>
                <a:spcPct val="115000"/>
              </a:lnSpc>
              <a:spcBef>
                <a:spcPts val="0"/>
              </a:spcBef>
              <a:spcAft>
                <a:spcPts val="0"/>
              </a:spcAft>
              <a:buClr>
                <a:srgbClr val="FFFFFF"/>
              </a:buClr>
              <a:buSzPct val="100000"/>
              <a:buFont typeface="Calibri"/>
              <a:buChar char="-"/>
            </a:pPr>
            <a:r>
              <a:rPr b="1" lang="en" sz="2000">
                <a:solidFill>
                  <a:srgbClr val="FFFFFF"/>
                </a:solidFill>
                <a:latin typeface="Calibri"/>
                <a:ea typeface="Calibri"/>
                <a:cs typeface="Calibri"/>
                <a:sym typeface="Calibri"/>
              </a:rPr>
              <a:t>Consensus Mechanism</a:t>
            </a:r>
            <a:endParaRPr b="1" sz="2000">
              <a:solidFill>
                <a:srgbClr val="FFFFFF"/>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2650">
              <a:solidFill>
                <a:srgbClr val="93C47D"/>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2650">
              <a:solidFill>
                <a:srgbClr val="93C47D"/>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2650">
              <a:solidFill>
                <a:srgbClr val="93C47D"/>
              </a:solidFill>
              <a:latin typeface="Calibri"/>
              <a:ea typeface="Calibri"/>
              <a:cs typeface="Calibri"/>
              <a:sym typeface="Calibri"/>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191800" y="130775"/>
            <a:ext cx="8640600" cy="49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b="1" lang="en" sz="1840">
                <a:solidFill>
                  <a:srgbClr val="1155CC"/>
                </a:solidFill>
                <a:latin typeface="Calibri"/>
                <a:ea typeface="Calibri"/>
                <a:cs typeface="Calibri"/>
                <a:sym typeface="Calibri"/>
              </a:rPr>
              <a:t>3.1	Hyperledger Fabric</a:t>
            </a:r>
            <a:endParaRPr b="1" sz="1840">
              <a:solidFill>
                <a:srgbClr val="1155CC"/>
              </a:solidFill>
              <a:latin typeface="Calibri"/>
              <a:ea typeface="Calibri"/>
              <a:cs typeface="Calibri"/>
              <a:sym typeface="Calibri"/>
            </a:endParaRPr>
          </a:p>
          <a:p>
            <a:pPr indent="0" lvl="0" marL="0" rtl="0" algn="l">
              <a:spcBef>
                <a:spcPts val="0"/>
              </a:spcBef>
              <a:spcAft>
                <a:spcPts val="0"/>
              </a:spcAft>
              <a:buSzPts val="990"/>
              <a:buNone/>
            </a:pPr>
            <a:r>
              <a:t/>
            </a:r>
            <a:endParaRPr sz="2520"/>
          </a:p>
        </p:txBody>
      </p:sp>
      <p:sp>
        <p:nvSpPr>
          <p:cNvPr id="123" name="Google Shape;123;p25"/>
          <p:cNvSpPr txBox="1"/>
          <p:nvPr>
            <p:ph idx="1" type="body"/>
          </p:nvPr>
        </p:nvSpPr>
        <p:spPr>
          <a:xfrm>
            <a:off x="139475" y="627575"/>
            <a:ext cx="8918400" cy="3941400"/>
          </a:xfrm>
          <a:prstGeom prst="rect">
            <a:avLst/>
          </a:prstGeom>
        </p:spPr>
        <p:txBody>
          <a:bodyPr anchorCtr="0" anchor="t" bIns="91425" lIns="91425" spcFirstLastPara="1" rIns="91425" wrap="square" tIns="91425">
            <a:normAutofit fontScale="85000"/>
          </a:bodyPr>
          <a:lstStyle/>
          <a:p>
            <a:pPr indent="0" lvl="0" marL="0" marR="709232" rtl="0" algn="l">
              <a:lnSpc>
                <a:spcPct val="109735"/>
              </a:lnSpc>
              <a:spcBef>
                <a:spcPts val="165"/>
              </a:spcBef>
              <a:spcAft>
                <a:spcPts val="0"/>
              </a:spcAft>
              <a:buNone/>
            </a:pPr>
            <a:r>
              <a:rPr lang="en" sz="1400">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HLF is an open source project created to enable blockchain technology for use in a business context with strict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requirements on privacy, confidentiality, and organisation-driven structure.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rgbClr val="000000"/>
              </a:buClr>
              <a:buSzPct val="68750"/>
              <a:buFont typeface="Arial"/>
              <a:buNone/>
            </a:pPr>
            <a:r>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Where Hyperledger Fabric breaks from some other blockchain Systems (like ethereum) is that it is private and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permissioned. Rather than an open permissionless system that allows unknown identities to participate in the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network (requiring protocols like “proof of work” to validate transactions and secure the network), the members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of a  Hyperledger Fabric network enroll through a trusted Membership Service Provider (MSP). Permissioned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nature of Hyperledger Fabric ensures privacy, integrity and data confidentiality.</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ct val="68750"/>
              <a:buFont typeface="Arial"/>
              <a:buNone/>
            </a:pPr>
            <a:r>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Hyperledger Fabric also offers the ability to create channels, allowing a group of participants to create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ct val="68750"/>
              <a:buFont typeface="Arial"/>
              <a:buNone/>
            </a:pPr>
            <a:r>
              <a:rPr lang="en" sz="1600">
                <a:solidFill>
                  <a:schemeClr val="dk1"/>
                </a:solidFill>
                <a:latin typeface="Calibri"/>
                <a:ea typeface="Calibri"/>
                <a:cs typeface="Calibri"/>
                <a:sym typeface="Calibri"/>
              </a:rPr>
              <a:t>    a separate ledger of transactions. This is an especially important option for networks where some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participants might be competitors and not want every transaction they make a special price they’re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offering to some participants and not others. If two participants form a channel, then those participants and no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others have copies of the ledger for that channel.</a:t>
            </a:r>
            <a:endParaRPr sz="16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6"/>
          <p:cNvSpPr txBox="1"/>
          <p:nvPr>
            <p:ph type="title"/>
          </p:nvPr>
        </p:nvSpPr>
        <p:spPr>
          <a:xfrm>
            <a:off x="104625" y="34875"/>
            <a:ext cx="8727600" cy="427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1800">
                <a:solidFill>
                  <a:srgbClr val="1155CC"/>
                </a:solidFill>
                <a:latin typeface="Calibri"/>
                <a:ea typeface="Calibri"/>
                <a:cs typeface="Calibri"/>
                <a:sym typeface="Calibri"/>
              </a:rPr>
              <a:t>3.2	Fabric Components</a:t>
            </a:r>
            <a:endParaRPr sz="1800"/>
          </a:p>
        </p:txBody>
      </p:sp>
      <p:sp>
        <p:nvSpPr>
          <p:cNvPr id="129" name="Google Shape;129;p26"/>
          <p:cNvSpPr txBox="1"/>
          <p:nvPr>
            <p:ph idx="1" type="body"/>
          </p:nvPr>
        </p:nvSpPr>
        <p:spPr>
          <a:xfrm>
            <a:off x="104625" y="462075"/>
            <a:ext cx="8953200" cy="46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 Peers</a:t>
            </a:r>
            <a:endParaRPr b="1"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Peers are the nodes in the network responsible for maintaining a copy of the ledger and executing chaincode. Peers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validate transactions, maintain ledger copies, and participate in the consensus Process. They are a fundamental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component of the network.</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a:t>
            </a:r>
            <a:r>
              <a:rPr b="1" lang="en" sz="1400">
                <a:solidFill>
                  <a:schemeClr val="dk1"/>
                </a:solidFill>
                <a:latin typeface="Calibri"/>
                <a:ea typeface="Calibri"/>
                <a:cs typeface="Calibri"/>
                <a:sym typeface="Calibri"/>
              </a:rPr>
              <a:t>Chaincode</a:t>
            </a:r>
            <a:endParaRPr b="1"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 HLF distinguishes between smart contracts and chaincode in the documentation. Chaincode is used interchangeably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with the word smart contract, but they have slightly different meanings. A smart contract is a collection of functions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that carry out terms agreed upon by all parties participating in the transaction. A chaincode on the other hand is a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package of multiple smart contracts, and is what you deploy to a channel. Multiple smart contracts are packaged into a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single chaincode which is then deployed to a blockchain network. When a chaincode is deployed, all smart contracts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within it are made available to applications.</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a:t>
            </a:r>
            <a:r>
              <a:rPr b="1" lang="en" sz="1400">
                <a:solidFill>
                  <a:schemeClr val="dk1"/>
                </a:solidFill>
                <a:latin typeface="Calibri"/>
                <a:ea typeface="Calibri"/>
                <a:cs typeface="Calibri"/>
                <a:sym typeface="Calibri"/>
              </a:rPr>
              <a:t>Ledger</a:t>
            </a:r>
            <a:endParaRPr b="1"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A transaction log that records all transactions in chronological order. The ledger maintains a transparent and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immutable record of all network activities. The blockchain is a ledger of all transactions. It provides a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tamper-proof history of all transactions and ensures data integrity.</a:t>
            </a:r>
            <a:endParaRPr sz="14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137160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120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7"/>
          <p:cNvSpPr txBox="1"/>
          <p:nvPr/>
        </p:nvSpPr>
        <p:spPr>
          <a:xfrm>
            <a:off x="61025" y="104625"/>
            <a:ext cx="9083100" cy="4989300"/>
          </a:xfrm>
          <a:prstGeom prst="rect">
            <a:avLst/>
          </a:prstGeom>
          <a:noFill/>
          <a:ln>
            <a:noFill/>
          </a:ln>
        </p:spPr>
        <p:txBody>
          <a:bodyPr anchorCtr="0" anchor="t" bIns="91425" lIns="91425" spcFirstLastPara="1" rIns="91425" wrap="square" tIns="91425">
            <a:spAutoFit/>
          </a:bodyPr>
          <a:lstStyle/>
          <a:p>
            <a:pPr indent="0" lvl="0" marL="0" marR="709232" rtl="0" algn="l">
              <a:lnSpc>
                <a:spcPct val="109735"/>
              </a:lnSpc>
              <a:spcBef>
                <a:spcPts val="165"/>
              </a:spcBef>
              <a:spcAft>
                <a:spcPts val="0"/>
              </a:spcAft>
              <a:buClr>
                <a:schemeClr val="dk1"/>
              </a:buClr>
              <a:buSzPts val="1100"/>
              <a:buFont typeface="Arial"/>
              <a:buNone/>
            </a:pPr>
            <a:r>
              <a:rPr b="1" lang="en">
                <a:solidFill>
                  <a:schemeClr val="dk1"/>
                </a:solidFill>
                <a:latin typeface="Calibri"/>
                <a:ea typeface="Calibri"/>
                <a:cs typeface="Calibri"/>
                <a:sym typeface="Calibri"/>
              </a:rPr>
              <a:t>○ Channel</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b="1"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Channels are used to partition the network into private sections. Each channel has its own ledger and only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includes specific network participants. This allows for data isolation and privacy.</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b="1" lang="en">
                <a:solidFill>
                  <a:schemeClr val="dk1"/>
                </a:solidFill>
                <a:latin typeface="Calibri"/>
                <a:ea typeface="Calibri"/>
                <a:cs typeface="Calibri"/>
                <a:sym typeface="Calibri"/>
              </a:rPr>
              <a:t>○ Endorsement Policy</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The endorsement policy describes which members from which organisations in the channel must endorse or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approve smart contract transactions. If the transaction is not endorsed as required, the transaction is rejected.</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 Ordering node</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An orderer is a single node within the ordering service. Multiple orderers work together to form the ordering service.</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Orderers receive transactions from multiple channels and order them into blocks. The blocks are then distributed to peer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nodes, which update their ledgers accordingly. Basically they are responsible for managing the order and confirmation of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transactions before they are added to the blockchain ledger. It ensures the consistency and sequence of transactions.</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b="1" lang="en">
                <a:solidFill>
                  <a:schemeClr val="dk1"/>
                </a:solidFill>
                <a:latin typeface="Calibri"/>
                <a:ea typeface="Calibri"/>
                <a:cs typeface="Calibri"/>
                <a:sym typeface="Calibri"/>
              </a:rPr>
              <a:t>○ Ordering Service</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The ordering service accepts the endorsed transactions from clients, orders them into blocks, and then delivers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these blocks to the peer nodes. It is made up of multiple orderer nodes that work together to provide a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fault-tolerant, decentralized system. The ordering service does not process transactions or smart contracts; its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main function is to agree on the order of transactions and then package them into blocks.</a:t>
            </a:r>
            <a:endParaRPr>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8"/>
          <p:cNvSpPr txBox="1"/>
          <p:nvPr/>
        </p:nvSpPr>
        <p:spPr>
          <a:xfrm>
            <a:off x="148200" y="113325"/>
            <a:ext cx="8808300" cy="4968000"/>
          </a:xfrm>
          <a:prstGeom prst="rect">
            <a:avLst/>
          </a:prstGeom>
          <a:noFill/>
          <a:ln>
            <a:noFill/>
          </a:ln>
        </p:spPr>
        <p:txBody>
          <a:bodyPr anchorCtr="0" anchor="t" bIns="91425" lIns="91425" spcFirstLastPara="1" rIns="91425" wrap="square" tIns="91425">
            <a:spAutoFit/>
          </a:bodyPr>
          <a:lstStyle/>
          <a:p>
            <a:pPr indent="0" lvl="0" marL="0" marR="709232" rtl="0" algn="l">
              <a:lnSpc>
                <a:spcPct val="109735"/>
              </a:lnSpc>
              <a:spcBef>
                <a:spcPts val="165"/>
              </a:spcBef>
              <a:spcAft>
                <a:spcPts val="0"/>
              </a:spcAft>
              <a:buNone/>
            </a:pPr>
            <a:r>
              <a:rPr b="1" lang="en">
                <a:solidFill>
                  <a:schemeClr val="dk1"/>
                </a:solidFill>
                <a:latin typeface="Calibri"/>
                <a:ea typeface="Calibri"/>
                <a:cs typeface="Calibri"/>
                <a:sym typeface="Calibri"/>
              </a:rPr>
              <a:t>○ Identity</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In Hyperledger Fabric, an identity represents a unique entity that participates in the network, such as users,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peers, or any component that interacts with the blockchain. An identity is associated with a unique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cryptographic certificate issued by a trusted Certificate Authority (CA). The certificate is used to sign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transactions and messages, ensuring the authenticity and integrity of communications within the network.</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The example is that some card terminals may accept only Visa, while others only American Express, and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others again may accept both American Express as well as Visa.</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Membership Service Provider (MSP)</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MSP manage identities, certificates, and related information. It handles tasks like validating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certificates, managing revocation lists, and assigning roles to identities, ensuring a comprehensive and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secure identity management system. The MSP defines the rules by which identities are validated,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authenticated, and allowed access to a network.</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 Certificate Authority</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A node is able to participate in the blockchain network, via the means of a digital identity issued for it by an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    authority trusted by the system</a:t>
            </a:r>
            <a:r>
              <a:rPr b="1"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The CA issues X.509 certificates to network participants, ensuring secure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    authentication and encrypted communication. CA ensures the identity and trustworthiness of participants,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    enabling secure interactions.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9"/>
          <p:cNvSpPr txBox="1"/>
          <p:nvPr/>
        </p:nvSpPr>
        <p:spPr>
          <a:xfrm>
            <a:off x="78450" y="0"/>
            <a:ext cx="8961900" cy="51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 </a:t>
            </a:r>
            <a:r>
              <a:rPr b="1" lang="en">
                <a:solidFill>
                  <a:schemeClr val="dk1"/>
                </a:solidFill>
                <a:latin typeface="Calibri"/>
                <a:ea typeface="Calibri"/>
                <a:cs typeface="Calibri"/>
                <a:sym typeface="Calibri"/>
              </a:rPr>
              <a:t>Transaction </a:t>
            </a:r>
            <a:r>
              <a:rPr b="1" lang="en">
                <a:latin typeface="Calibri"/>
                <a:ea typeface="Calibri"/>
                <a:cs typeface="Calibri"/>
                <a:sym typeface="Calibri"/>
              </a:rPr>
              <a:t>lifecycle</a:t>
            </a:r>
            <a:endParaRPr b="1">
              <a:latin typeface="Calibri"/>
              <a:ea typeface="Calibri"/>
              <a:cs typeface="Calibri"/>
              <a:sym typeface="Calibri"/>
            </a:endParaRPr>
          </a:p>
          <a:p>
            <a:pPr indent="0" lvl="0" marL="0" rtl="0" algn="l">
              <a:spcBef>
                <a:spcPts val="0"/>
              </a:spcBef>
              <a:spcAft>
                <a:spcPts val="0"/>
              </a:spcAft>
              <a:buNone/>
            </a:pPr>
            <a:r>
              <a:t/>
            </a:r>
            <a:endParaRPr b="1"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Transaction Proposal:</a:t>
            </a:r>
            <a:endParaRPr b="1" sz="1350">
              <a:latin typeface="Calibri"/>
              <a:ea typeface="Calibri"/>
              <a:cs typeface="Calibri"/>
              <a:sym typeface="Calibri"/>
            </a:endParaRPr>
          </a:p>
          <a:p>
            <a:pPr indent="457200" lvl="0" marL="0" rtl="0" algn="l">
              <a:spcBef>
                <a:spcPts val="0"/>
              </a:spcBef>
              <a:spcAft>
                <a:spcPts val="0"/>
              </a:spcAft>
              <a:buNone/>
            </a:pPr>
            <a:r>
              <a:rPr lang="en" sz="1350">
                <a:latin typeface="Calibri"/>
                <a:ea typeface="Calibri"/>
                <a:cs typeface="Calibri"/>
                <a:sym typeface="Calibri"/>
              </a:rPr>
              <a:t>The transaction begins with a proposal from a client application. This proposal specifies the desired changes to </a:t>
            </a:r>
            <a:endParaRPr sz="1350">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sz="1350">
                <a:latin typeface="Calibri"/>
                <a:ea typeface="Calibri"/>
                <a:cs typeface="Calibri"/>
                <a:sym typeface="Calibri"/>
              </a:rPr>
              <a:t>the ledger and includes endorsements from endorsers who verify that the transaction is valid.</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Endorsement:</a:t>
            </a:r>
            <a:endParaRPr b="1" sz="1350">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350">
                <a:latin typeface="Calibri"/>
                <a:ea typeface="Calibri"/>
                <a:cs typeface="Calibri"/>
                <a:sym typeface="Calibri"/>
              </a:rPr>
              <a:t>The proposal is sent to endorsing peers (typically a subset of the network) who simulate the transaction, validate it, and attach their digital signatures if the transaction is valid.</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Ordering</a:t>
            </a:r>
            <a:r>
              <a:rPr lang="en" sz="1350">
                <a:latin typeface="Calibri"/>
                <a:ea typeface="Calibri"/>
                <a:cs typeface="Calibri"/>
                <a:sym typeface="Calibri"/>
              </a:rPr>
              <a:t>:</a:t>
            </a:r>
            <a:endParaRPr sz="1350">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350">
                <a:latin typeface="Calibri"/>
                <a:ea typeface="Calibri"/>
                <a:cs typeface="Calibri"/>
                <a:sym typeface="Calibri"/>
              </a:rPr>
              <a:t>Endorsed transactions are collected by orderer nodes to form a block. The orderer nodes arrange transactions in the desired order and create blocks. Each block contains a set of ordered transactions.</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Consensus</a:t>
            </a:r>
            <a:r>
              <a:rPr lang="en" sz="1350">
                <a:latin typeface="Calibri"/>
                <a:ea typeface="Calibri"/>
                <a:cs typeface="Calibri"/>
                <a:sym typeface="Calibri"/>
              </a:rPr>
              <a:t>:</a:t>
            </a:r>
            <a:endParaRPr sz="1350">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350">
                <a:latin typeface="Calibri"/>
                <a:ea typeface="Calibri"/>
                <a:cs typeface="Calibri"/>
                <a:sym typeface="Calibri"/>
              </a:rPr>
              <a:t>The orderer nodes broadcast the blocks to all peers. Peers validate the transactions within the block to ensure they comply with the rules defined by the smart contracts. Consensus is achieved among peers regarding the validity of transactions.</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Commitment:</a:t>
            </a:r>
            <a:endParaRPr b="1" sz="1350">
              <a:latin typeface="Calibri"/>
              <a:ea typeface="Calibri"/>
              <a:cs typeface="Calibri"/>
              <a:sym typeface="Calibri"/>
            </a:endParaRPr>
          </a:p>
          <a:p>
            <a:pPr indent="0" lvl="0" marL="457200" rtl="0" algn="l">
              <a:spcBef>
                <a:spcPts val="0"/>
              </a:spcBef>
              <a:spcAft>
                <a:spcPts val="0"/>
              </a:spcAft>
              <a:buNone/>
            </a:pPr>
            <a:r>
              <a:rPr lang="en" sz="1350">
                <a:latin typeface="Calibri"/>
                <a:ea typeface="Calibri"/>
                <a:cs typeface="Calibri"/>
                <a:sym typeface="Calibri"/>
              </a:rPr>
              <a:t>After consensus is reached, peers commit the block to their local copy of the ledger. The transaction is now considered final and part of the ledger's history.</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State Update:</a:t>
            </a:r>
            <a:endParaRPr b="1" sz="1350">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350">
                <a:latin typeface="Calibri"/>
                <a:ea typeface="Calibri"/>
                <a:cs typeface="Calibri"/>
                <a:sym typeface="Calibri"/>
              </a:rPr>
              <a:t>The execution of valid transactions results in updates to the state database. These changes are recorded in the world state, reflecting the new state of assets or data.</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Notification:</a:t>
            </a:r>
            <a:endParaRPr b="1" sz="1350">
              <a:latin typeface="Calibri"/>
              <a:ea typeface="Calibri"/>
              <a:cs typeface="Calibri"/>
              <a:sym typeface="Calibri"/>
            </a:endParaRPr>
          </a:p>
          <a:p>
            <a:pPr indent="457200" lvl="0" marL="0" rtl="0" algn="l">
              <a:spcBef>
                <a:spcPts val="0"/>
              </a:spcBef>
              <a:spcAft>
                <a:spcPts val="0"/>
              </a:spcAft>
              <a:buNone/>
            </a:pPr>
            <a:r>
              <a:rPr lang="en" sz="1350">
                <a:latin typeface="Calibri"/>
                <a:ea typeface="Calibri"/>
                <a:cs typeface="Calibri"/>
                <a:sym typeface="Calibri"/>
              </a:rPr>
              <a:t>Once a transaction is successfully committed, events or notifications can be generated to inform client </a:t>
            </a:r>
            <a:endParaRPr sz="1350">
              <a:latin typeface="Calibri"/>
              <a:ea typeface="Calibri"/>
              <a:cs typeface="Calibri"/>
              <a:sym typeface="Calibri"/>
            </a:endParaRPr>
          </a:p>
          <a:p>
            <a:pPr indent="457200" lvl="0" marL="0" rtl="0" algn="l">
              <a:spcBef>
                <a:spcPts val="0"/>
              </a:spcBef>
              <a:spcAft>
                <a:spcPts val="0"/>
              </a:spcAft>
              <a:buNone/>
            </a:pPr>
            <a:r>
              <a:rPr lang="en" sz="1350">
                <a:latin typeface="Calibri"/>
                <a:ea typeface="Calibri"/>
                <a:cs typeface="Calibri"/>
                <a:sym typeface="Calibri"/>
              </a:rPr>
              <a:t>applications about the transaction's status.</a:t>
            </a:r>
            <a:endParaRPr sz="135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30"/>
          <p:cNvSpPr txBox="1"/>
          <p:nvPr/>
        </p:nvSpPr>
        <p:spPr>
          <a:xfrm>
            <a:off x="183075" y="104625"/>
            <a:ext cx="87789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 </a:t>
            </a:r>
            <a:r>
              <a:rPr b="1" lang="en">
                <a:latin typeface="Calibri"/>
                <a:ea typeface="Calibri"/>
                <a:cs typeface="Calibri"/>
                <a:sym typeface="Calibri"/>
              </a:rPr>
              <a:t>Chaincode lifecycle</a:t>
            </a:r>
            <a:endParaRPr b="1">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Install</a:t>
            </a:r>
            <a:endParaRPr b="1">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a:latin typeface="Calibri"/>
                <a:ea typeface="Calibri"/>
                <a:cs typeface="Calibri"/>
                <a:sym typeface="Calibri"/>
              </a:rPr>
              <a:t>The chaincode is packaged into a format that can be deployed to peers on the network. Each organisation that wishes to use the chaincode installs it on their peers.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Approve for Deployment</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In a permissioned network, a chaincode must be approved by a set of organisations before it can be deployed to </a:t>
            </a:r>
            <a:endParaRPr>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latin typeface="Calibri"/>
                <a:ea typeface="Calibri"/>
                <a:cs typeface="Calibri"/>
                <a:sym typeface="Calibri"/>
              </a:rPr>
              <a:t>the network.</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Commit Chaincode</a:t>
            </a:r>
            <a:endParaRPr b="1">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a:latin typeface="Calibri"/>
                <a:ea typeface="Calibri"/>
                <a:cs typeface="Calibri"/>
                <a:sym typeface="Calibri"/>
              </a:rPr>
              <a:t>After approval, the chaincode is committed to the channel. This is where the smart contract becomes active and operational. Once committed, it can be instantiated on the network.</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Instantiate</a:t>
            </a:r>
            <a:endParaRPr b="1">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a:latin typeface="Calibri"/>
                <a:ea typeface="Calibri"/>
                <a:cs typeface="Calibri"/>
                <a:sym typeface="Calibri"/>
              </a:rPr>
              <a:t>The instantiation stage creates an instance of the chaincode on a specific channel, allowing it to be used. This process can involve providing parameters or configuration specific to the chaincode. After instantiation, the chaincode is available for clients to interact with.</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Invoke and Query</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Once the chaincode is instantiated, clients can send transactions to invoke the chaincode's functions and query </a:t>
            </a:r>
            <a:endParaRPr>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latin typeface="Calibri"/>
                <a:ea typeface="Calibri"/>
                <a:cs typeface="Calibri"/>
                <a:sym typeface="Calibri"/>
              </a:rPr>
              <a:t>its state. These transactions are processed, and changes to the ledger are recorded.</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Upgrade </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Over time, you may need to update the chaincode to introduce new features, fix bugs, or make other </a:t>
            </a:r>
            <a:endParaRPr>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improvements. The upgrade process involves installing a new version of the chaincode, approving it for </a:t>
            </a:r>
            <a:endParaRPr>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deployment, and then upgrading the existing chaincode on the channel.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1"/>
          <p:cNvSpPr txBox="1"/>
          <p:nvPr>
            <p:ph type="title"/>
          </p:nvPr>
        </p:nvSpPr>
        <p:spPr>
          <a:xfrm>
            <a:off x="97875" y="142375"/>
            <a:ext cx="8734500" cy="47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b="1" lang="en" sz="1820">
                <a:solidFill>
                  <a:srgbClr val="1155CC"/>
                </a:solidFill>
                <a:latin typeface="Calibri"/>
                <a:ea typeface="Calibri"/>
                <a:cs typeface="Calibri"/>
                <a:sym typeface="Calibri"/>
              </a:rPr>
              <a:t>3</a:t>
            </a:r>
            <a:r>
              <a:rPr b="1" lang="en" sz="1820">
                <a:solidFill>
                  <a:srgbClr val="1155CC"/>
                </a:solidFill>
                <a:latin typeface="Calibri"/>
                <a:ea typeface="Calibri"/>
                <a:cs typeface="Calibri"/>
                <a:sym typeface="Calibri"/>
              </a:rPr>
              <a:t>.3	Consensus Mechanism</a:t>
            </a:r>
            <a:endParaRPr sz="1820"/>
          </a:p>
          <a:p>
            <a:pPr indent="0" lvl="0" marL="0" rtl="0" algn="l">
              <a:spcBef>
                <a:spcPts val="0"/>
              </a:spcBef>
              <a:spcAft>
                <a:spcPts val="0"/>
              </a:spcAft>
              <a:buSzPts val="990"/>
              <a:buNone/>
            </a:pPr>
            <a:r>
              <a:t/>
            </a:r>
            <a:endParaRPr sz="2520"/>
          </a:p>
        </p:txBody>
      </p:sp>
      <p:sp>
        <p:nvSpPr>
          <p:cNvPr id="155" name="Google Shape;155;p31"/>
          <p:cNvSpPr txBox="1"/>
          <p:nvPr>
            <p:ph idx="1" type="body"/>
          </p:nvPr>
        </p:nvSpPr>
        <p:spPr>
          <a:xfrm>
            <a:off x="97875" y="613975"/>
            <a:ext cx="8979000" cy="452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Hyperledger fabric uses Practical Byzantine Fault Tolerance (pBFT) consensus algorithm. PBFT is a well-established consensus protocol that is designed to provide high levels of security and fault tolerance in distributed systems.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PBFT ensures that a consensus is reached among the network nodes even in the presence of malicious or faulty nodes (up to one-third of the total nodes in the network) and that transactions are processed in a deterministic and ordered manner. HLF uses pBFT by </a:t>
            </a:r>
            <a:r>
              <a:rPr lang="en" sz="1400">
                <a:solidFill>
                  <a:schemeClr val="dk1"/>
                </a:solidFill>
                <a:latin typeface="Calibri"/>
                <a:ea typeface="Calibri"/>
                <a:cs typeface="Calibri"/>
                <a:sym typeface="Calibri"/>
              </a:rPr>
              <a:t>default. </a:t>
            </a:r>
            <a:r>
              <a:rPr lang="en" sz="1400">
                <a:solidFill>
                  <a:schemeClr val="dk1"/>
                </a:solidFill>
                <a:latin typeface="Calibri"/>
                <a:ea typeface="Calibri"/>
                <a:cs typeface="Calibri"/>
                <a:sym typeface="Calibri"/>
              </a:rPr>
              <a:t>Raft and Kafka-based ordering service are the other options.</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b="1" sz="1400">
              <a:solidFill>
                <a:schemeClr val="dk1"/>
              </a:solidFill>
              <a:latin typeface="Calibri"/>
              <a:ea typeface="Calibri"/>
              <a:cs typeface="Calibri"/>
              <a:sym typeface="Calibri"/>
            </a:endParaRPr>
          </a:p>
          <a:p>
            <a:pPr indent="-314325" lvl="0" marL="457200" rtl="0" algn="l">
              <a:spcBef>
                <a:spcPts val="0"/>
              </a:spcBef>
              <a:spcAft>
                <a:spcPts val="0"/>
              </a:spcAft>
              <a:buClr>
                <a:schemeClr val="dk1"/>
              </a:buClr>
              <a:buSzPts val="1350"/>
              <a:buFont typeface="Calibri"/>
              <a:buAutoNum type="arabicPeriod"/>
            </a:pPr>
            <a:r>
              <a:rPr b="1" lang="en" sz="1350">
                <a:solidFill>
                  <a:schemeClr val="dk1"/>
                </a:solidFill>
                <a:latin typeface="Calibri"/>
                <a:ea typeface="Calibri"/>
                <a:cs typeface="Calibri"/>
                <a:sym typeface="Calibri"/>
              </a:rPr>
              <a:t>Leader Selection:</a:t>
            </a:r>
            <a:r>
              <a:rPr lang="en" sz="1350">
                <a:solidFill>
                  <a:schemeClr val="dk1"/>
                </a:solidFill>
                <a:latin typeface="Calibri"/>
                <a:ea typeface="Calibri"/>
                <a:cs typeface="Calibri"/>
                <a:sym typeface="Calibri"/>
              </a:rPr>
              <a:t> In a PBFT-based network, a leader (also known as the primary or primary replica) is selected through a round-robin or other rotation method. The leader proposes a block of transactions to be added to the blockchain.</a:t>
            </a:r>
            <a:endParaRPr sz="1350">
              <a:solidFill>
                <a:schemeClr val="dk1"/>
              </a:solidFill>
              <a:latin typeface="Calibri"/>
              <a:ea typeface="Calibri"/>
              <a:cs typeface="Calibri"/>
              <a:sym typeface="Calibri"/>
            </a:endParaRPr>
          </a:p>
          <a:p>
            <a:pPr indent="-314325" lvl="0" marL="457200" rtl="0" algn="l">
              <a:spcBef>
                <a:spcPts val="0"/>
              </a:spcBef>
              <a:spcAft>
                <a:spcPts val="0"/>
              </a:spcAft>
              <a:buClr>
                <a:schemeClr val="dk1"/>
              </a:buClr>
              <a:buSzPts val="1350"/>
              <a:buFont typeface="Calibri"/>
              <a:buAutoNum type="arabicPeriod"/>
            </a:pPr>
            <a:r>
              <a:rPr b="1" lang="en" sz="1350">
                <a:solidFill>
                  <a:schemeClr val="dk1"/>
                </a:solidFill>
                <a:latin typeface="Calibri"/>
                <a:ea typeface="Calibri"/>
                <a:cs typeface="Calibri"/>
                <a:sym typeface="Calibri"/>
              </a:rPr>
              <a:t>Pre-Prepare Phase:</a:t>
            </a:r>
            <a:r>
              <a:rPr lang="en" sz="1350">
                <a:solidFill>
                  <a:schemeClr val="dk1"/>
                </a:solidFill>
                <a:latin typeface="Calibri"/>
                <a:ea typeface="Calibri"/>
                <a:cs typeface="Calibri"/>
                <a:sym typeface="Calibri"/>
              </a:rPr>
              <a:t> The leader sends the proposed block to the other nodes in the network. Each node, upon receiving the block, validates it and broadcasts a "pre-prepare" message if the block is valid.</a:t>
            </a:r>
            <a:endParaRPr sz="1350">
              <a:solidFill>
                <a:schemeClr val="dk1"/>
              </a:solidFill>
              <a:latin typeface="Calibri"/>
              <a:ea typeface="Calibri"/>
              <a:cs typeface="Calibri"/>
              <a:sym typeface="Calibri"/>
            </a:endParaRPr>
          </a:p>
          <a:p>
            <a:pPr indent="-314325" lvl="0" marL="457200" rtl="0" algn="l">
              <a:spcBef>
                <a:spcPts val="0"/>
              </a:spcBef>
              <a:spcAft>
                <a:spcPts val="0"/>
              </a:spcAft>
              <a:buClr>
                <a:schemeClr val="dk1"/>
              </a:buClr>
              <a:buSzPts val="1350"/>
              <a:buFont typeface="Calibri"/>
              <a:buAutoNum type="arabicPeriod"/>
            </a:pPr>
            <a:r>
              <a:rPr b="1" lang="en" sz="1350">
                <a:solidFill>
                  <a:schemeClr val="dk1"/>
                </a:solidFill>
                <a:latin typeface="Calibri"/>
                <a:ea typeface="Calibri"/>
                <a:cs typeface="Calibri"/>
                <a:sym typeface="Calibri"/>
              </a:rPr>
              <a:t>Prepare Phase:</a:t>
            </a:r>
            <a:r>
              <a:rPr lang="en" sz="1350">
                <a:solidFill>
                  <a:schemeClr val="dk1"/>
                </a:solidFill>
                <a:latin typeface="Calibri"/>
                <a:ea typeface="Calibri"/>
                <a:cs typeface="Calibri"/>
                <a:sym typeface="Calibri"/>
              </a:rPr>
              <a:t> Once a node receives pre-prepare messages from more than two-thirds of the network nodes, it sends out a "prepare" message. This message indicates that the node has validated the proposed block and is ready to commit it to the blockchain.</a:t>
            </a:r>
            <a:endParaRPr sz="1350">
              <a:solidFill>
                <a:schemeClr val="dk1"/>
              </a:solidFill>
              <a:latin typeface="Calibri"/>
              <a:ea typeface="Calibri"/>
              <a:cs typeface="Calibri"/>
              <a:sym typeface="Calibri"/>
            </a:endParaRPr>
          </a:p>
          <a:p>
            <a:pPr indent="-314325" lvl="0" marL="457200" rtl="0" algn="l">
              <a:spcBef>
                <a:spcPts val="0"/>
              </a:spcBef>
              <a:spcAft>
                <a:spcPts val="0"/>
              </a:spcAft>
              <a:buClr>
                <a:schemeClr val="dk1"/>
              </a:buClr>
              <a:buSzPts val="1350"/>
              <a:buFont typeface="Calibri"/>
              <a:buAutoNum type="arabicPeriod"/>
            </a:pPr>
            <a:r>
              <a:rPr b="1" lang="en" sz="1350">
                <a:solidFill>
                  <a:schemeClr val="dk1"/>
                </a:solidFill>
                <a:latin typeface="Calibri"/>
                <a:ea typeface="Calibri"/>
                <a:cs typeface="Calibri"/>
                <a:sym typeface="Calibri"/>
              </a:rPr>
              <a:t>Commit Phase:</a:t>
            </a:r>
            <a:r>
              <a:rPr lang="en" sz="1350">
                <a:solidFill>
                  <a:schemeClr val="dk1"/>
                </a:solidFill>
                <a:latin typeface="Calibri"/>
                <a:ea typeface="Calibri"/>
                <a:cs typeface="Calibri"/>
                <a:sym typeface="Calibri"/>
              </a:rPr>
              <a:t> After receiving a sufficient number of prepare messages (again, typically more than two-thirds of the network), a node broadcasts a "commit" message. The commit message signifies that the node is ready to add the block to the blockchain.</a:t>
            </a:r>
            <a:endParaRPr sz="1350">
              <a:solidFill>
                <a:schemeClr val="dk1"/>
              </a:solidFill>
              <a:latin typeface="Calibri"/>
              <a:ea typeface="Calibri"/>
              <a:cs typeface="Calibri"/>
              <a:sym typeface="Calibri"/>
            </a:endParaRPr>
          </a:p>
          <a:p>
            <a:pPr indent="-314325" lvl="0" marL="457200" rtl="0" algn="l">
              <a:spcBef>
                <a:spcPts val="0"/>
              </a:spcBef>
              <a:spcAft>
                <a:spcPts val="0"/>
              </a:spcAft>
              <a:buClr>
                <a:schemeClr val="dk1"/>
              </a:buClr>
              <a:buSzPts val="1350"/>
              <a:buFont typeface="Calibri"/>
              <a:buAutoNum type="arabicPeriod"/>
            </a:pPr>
            <a:r>
              <a:rPr b="1" lang="en" sz="1350">
                <a:solidFill>
                  <a:schemeClr val="dk1"/>
                </a:solidFill>
                <a:latin typeface="Calibri"/>
                <a:ea typeface="Calibri"/>
                <a:cs typeface="Calibri"/>
                <a:sym typeface="Calibri"/>
              </a:rPr>
              <a:t>Transaction Finalization:</a:t>
            </a:r>
            <a:r>
              <a:rPr lang="en" sz="1350">
                <a:solidFill>
                  <a:schemeClr val="dk1"/>
                </a:solidFill>
                <a:latin typeface="Calibri"/>
                <a:ea typeface="Calibri"/>
                <a:cs typeface="Calibri"/>
                <a:sym typeface="Calibri"/>
              </a:rPr>
              <a:t> Once a node receives commit messages from more than two-thirds of the network nodes, it considers the block as committed and adds it to the blockchain. The transactions within the block are considered final.</a:t>
            </a:r>
            <a:endParaRPr sz="135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1348375"/>
            <a:ext cx="8520600" cy="1644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1600">
                <a:solidFill>
                  <a:srgbClr val="93C47D"/>
                </a:solidFill>
                <a:latin typeface="Calibri"/>
                <a:ea typeface="Calibri"/>
                <a:cs typeface="Calibri"/>
                <a:sym typeface="Calibri"/>
              </a:rPr>
              <a:t>Improving in-hospital patient management, EMR automation, medical data interoperability and security with a blockchain-based Hospital Management Information System.</a:t>
            </a:r>
            <a:endParaRPr b="1" sz="1600">
              <a:solidFill>
                <a:srgbClr val="93C47D"/>
              </a:solidFill>
              <a:latin typeface="Calibri"/>
              <a:ea typeface="Calibri"/>
              <a:cs typeface="Calibri"/>
              <a:sym typeface="Calibri"/>
            </a:endParaRPr>
          </a:p>
          <a:p>
            <a:pPr indent="0" lvl="0" marL="0" rtl="0" algn="ctr">
              <a:spcBef>
                <a:spcPts val="0"/>
              </a:spcBef>
              <a:spcAft>
                <a:spcPts val="0"/>
              </a:spcAft>
              <a:buNone/>
            </a:pPr>
            <a:r>
              <a:t/>
            </a:r>
            <a:endParaRPr b="1"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32"/>
          <p:cNvSpPr txBox="1"/>
          <p:nvPr/>
        </p:nvSpPr>
        <p:spPr>
          <a:xfrm>
            <a:off x="276825" y="169675"/>
            <a:ext cx="8652900" cy="250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Hyperledger Fabric employs Practical Byzantine Fault Tolerance (pBFT) as its consensus mechanism. To maintain system stability, pBFT requires a total of 3N + 1 nodes, with ’N’ representing the maximum number of nodes that can malfunction. Consequently, for any decision to be made within the network, it necessitates the endorsement of 2N + 1 nodes. This approach allows for decentralized consensus without relying on intricate mathematical computations, as seen in methods like proof-of-stake or proof-of-work.</a:t>
            </a:r>
            <a:endParaRPr>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2650">
                <a:solidFill>
                  <a:srgbClr val="93C47D"/>
                </a:solidFill>
                <a:latin typeface="Calibri"/>
                <a:ea typeface="Calibri"/>
                <a:cs typeface="Calibri"/>
                <a:sym typeface="Calibri"/>
              </a:rPr>
              <a:t>4. Current Work</a:t>
            </a:r>
            <a:endParaRPr b="1" sz="2650">
              <a:solidFill>
                <a:srgbClr val="93C47D"/>
              </a:solidFill>
              <a:latin typeface="Calibri"/>
              <a:ea typeface="Calibri"/>
              <a:cs typeface="Calibri"/>
              <a:sym typeface="Calibri"/>
            </a:endParaRPr>
          </a:p>
          <a:p>
            <a:pPr indent="0" lvl="0" marL="0" rtl="0" algn="l">
              <a:spcBef>
                <a:spcPts val="0"/>
              </a:spcBef>
              <a:spcAft>
                <a:spcPts val="0"/>
              </a:spcAft>
              <a:buNone/>
            </a:pPr>
            <a:r>
              <a:rPr b="1" lang="en" sz="2000">
                <a:solidFill>
                  <a:schemeClr val="lt1"/>
                </a:solidFill>
                <a:latin typeface="Calibri"/>
                <a:ea typeface="Calibri"/>
                <a:cs typeface="Calibri"/>
                <a:sym typeface="Calibri"/>
              </a:rPr>
              <a:t>      (General Hospital Management Information System Implementation)</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Smart Contracts</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Chaincode Implementation Details</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Steps to use the application</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Smart Contracts Hierarchy</a:t>
            </a:r>
            <a:endParaRPr b="1" sz="2000">
              <a:solidFill>
                <a:schemeClr val="lt1"/>
              </a:solidFill>
              <a:latin typeface="Calibri"/>
              <a:ea typeface="Calibri"/>
              <a:cs typeface="Calibri"/>
              <a:sym typeface="Calibri"/>
            </a:endParaRPr>
          </a:p>
          <a:p>
            <a:pPr indent="0" lvl="0" marL="0" rtl="0" algn="ctr">
              <a:spcBef>
                <a:spcPts val="0"/>
              </a:spcBef>
              <a:spcAft>
                <a:spcPts val="0"/>
              </a:spcAft>
              <a:buClr>
                <a:schemeClr val="dk1"/>
              </a:buClr>
              <a:buSzPct val="30555"/>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4"/>
          <p:cNvSpPr txBox="1"/>
          <p:nvPr>
            <p:ph type="title"/>
          </p:nvPr>
        </p:nvSpPr>
        <p:spPr>
          <a:xfrm>
            <a:off x="169075" y="222475"/>
            <a:ext cx="8663100" cy="4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rPr>
              <a:t>4.1	 Smart Contracts</a:t>
            </a:r>
            <a:endParaRPr b="1" sz="1800">
              <a:solidFill>
                <a:srgbClr val="1155CC"/>
              </a:solidFill>
            </a:endParaRPr>
          </a:p>
          <a:p>
            <a:pPr indent="0" lvl="0" marL="0" rtl="0" algn="l">
              <a:spcBef>
                <a:spcPts val="0"/>
              </a:spcBef>
              <a:spcAft>
                <a:spcPts val="0"/>
              </a:spcAft>
              <a:buNone/>
            </a:pPr>
            <a:r>
              <a:t/>
            </a:r>
            <a:endParaRPr/>
          </a:p>
        </p:txBody>
      </p:sp>
      <p:sp>
        <p:nvSpPr>
          <p:cNvPr id="171" name="Google Shape;171;p34"/>
          <p:cNvSpPr txBox="1"/>
          <p:nvPr>
            <p:ph idx="1" type="body"/>
          </p:nvPr>
        </p:nvSpPr>
        <p:spPr>
          <a:xfrm>
            <a:off x="311700" y="676375"/>
            <a:ext cx="8520600" cy="4181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There are three users in the system with roles admin, patient, and doctor. </a:t>
            </a:r>
            <a:endParaRPr sz="1400">
              <a:solidFill>
                <a:schemeClr val="dk1"/>
              </a:solidFill>
              <a:latin typeface="Calibri"/>
              <a:ea typeface="Calibri"/>
              <a:cs typeface="Calibri"/>
              <a:sym typeface="Calibri"/>
            </a:endParaRPr>
          </a:p>
          <a:p>
            <a:pPr indent="457200" lvl="0" marL="0" rtl="0" algn="l">
              <a:spcBef>
                <a:spcPts val="0"/>
              </a:spcBef>
              <a:spcAft>
                <a:spcPts val="0"/>
              </a:spcAft>
              <a:buNone/>
            </a:pPr>
            <a:r>
              <a:rPr lang="en" sz="1400">
                <a:solidFill>
                  <a:schemeClr val="dk1"/>
                </a:solidFill>
                <a:latin typeface="Calibri"/>
                <a:ea typeface="Calibri"/>
                <a:cs typeface="Calibri"/>
                <a:sym typeface="Calibri"/>
              </a:rPr>
              <a:t>Each user has its own use cases.</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PrimaryContract</a:t>
            </a:r>
            <a:r>
              <a:rPr lang="en" sz="1400">
                <a:solidFill>
                  <a:schemeClr val="dk1"/>
                </a:solidFill>
                <a:latin typeface="Calibri"/>
                <a:ea typeface="Calibri"/>
                <a:cs typeface="Calibri"/>
                <a:sym typeface="Calibri"/>
              </a:rPr>
              <a:t>: This contract initiates with patient personal details, the base patient class.</a:t>
            </a:r>
            <a:endParaRPr sz="14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4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AdminContract:</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This contract is invoked by the admin. The methods in the contract give the admin the ability to create/delete patients by adding/deleting patient objects from the ledger. Admin can also view all the patients available throughout the network.</a:t>
            </a:r>
            <a:endParaRPr sz="1400">
              <a:solidFill>
                <a:schemeClr val="dk1"/>
              </a:solidFill>
              <a:latin typeface="Calibri"/>
              <a:ea typeface="Calibri"/>
              <a:cs typeface="Calibri"/>
              <a:sym typeface="Calibri"/>
            </a:endParaRPr>
          </a:p>
          <a:p>
            <a:pPr indent="0" lvl="0" marL="457200" rtl="0" algn="l">
              <a:lnSpc>
                <a:spcPct val="100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PatientContract: </a:t>
            </a:r>
            <a:r>
              <a:rPr lang="en" sz="1400">
                <a:solidFill>
                  <a:schemeClr val="dk1"/>
                </a:solidFill>
                <a:latin typeface="Calibri"/>
                <a:ea typeface="Calibri"/>
                <a:cs typeface="Calibri"/>
                <a:sym typeface="Calibri"/>
              </a:rPr>
              <a:t>The patient interacts with the ledger by invoking this contract. The contract contains the logic that is required for the patient. For instance, only the patient can update/view the personal details and password via the methods defined in the contract. And also the patient contract contains methods to grant and revoke access to from a doctor.</a:t>
            </a:r>
            <a:endParaRPr sz="1400">
              <a:solidFill>
                <a:schemeClr val="dk1"/>
              </a:solidFill>
              <a:latin typeface="Calibri"/>
              <a:ea typeface="Calibri"/>
              <a:cs typeface="Calibri"/>
              <a:sym typeface="Calibri"/>
            </a:endParaRPr>
          </a:p>
          <a:p>
            <a:pPr indent="0" lvl="0" marL="457200" rtl="0" algn="l">
              <a:lnSpc>
                <a:spcPct val="100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DoctorContract: </a:t>
            </a:r>
            <a:r>
              <a:rPr lang="en" sz="1400">
                <a:solidFill>
                  <a:schemeClr val="dk1"/>
                </a:solidFill>
                <a:latin typeface="Calibri"/>
                <a:ea typeface="Calibri"/>
                <a:cs typeface="Calibri"/>
                <a:sym typeface="Calibri"/>
              </a:rPr>
              <a:t> The doctor contract has methods that allow the doctor to update/read the patient's medical details.</a:t>
            </a:r>
            <a:endParaRPr sz="1400">
              <a:solidFill>
                <a:schemeClr val="dk1"/>
              </a:solidFill>
              <a:latin typeface="Calibri"/>
              <a:ea typeface="Calibri"/>
              <a:cs typeface="Calibri"/>
              <a:sym typeface="Calibri"/>
            </a:endParaRPr>
          </a:p>
          <a:p>
            <a:pPr indent="0" lvl="0" marL="0" rtl="0" algn="l">
              <a:spcBef>
                <a:spcPts val="0"/>
              </a:spcBef>
              <a:spcAft>
                <a:spcPts val="1200"/>
              </a:spcAft>
              <a:buNone/>
            </a:pPr>
            <a:r>
              <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5"/>
          <p:cNvSpPr txBox="1"/>
          <p:nvPr/>
        </p:nvSpPr>
        <p:spPr>
          <a:xfrm>
            <a:off x="2901000" y="716339"/>
            <a:ext cx="25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7" name="Google Shape;177;p35"/>
          <p:cNvSpPr txBox="1"/>
          <p:nvPr/>
        </p:nvSpPr>
        <p:spPr>
          <a:xfrm>
            <a:off x="355950" y="522250"/>
            <a:ext cx="44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8" name="Google Shape;178;p35"/>
          <p:cNvSpPr txBox="1"/>
          <p:nvPr/>
        </p:nvSpPr>
        <p:spPr>
          <a:xfrm>
            <a:off x="209225" y="122050"/>
            <a:ext cx="52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t/>
            </a:r>
            <a:endParaRPr/>
          </a:p>
        </p:txBody>
      </p:sp>
      <p:sp>
        <p:nvSpPr>
          <p:cNvPr id="179" name="Google Shape;179;p35"/>
          <p:cNvSpPr/>
          <p:nvPr/>
        </p:nvSpPr>
        <p:spPr>
          <a:xfrm>
            <a:off x="2420475" y="2487405"/>
            <a:ext cx="1708560" cy="85444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View patient details with limited information</a:t>
            </a:r>
            <a:endParaRPr>
              <a:latin typeface="Calibri"/>
              <a:ea typeface="Calibri"/>
              <a:cs typeface="Calibri"/>
              <a:sym typeface="Calibri"/>
            </a:endParaRPr>
          </a:p>
        </p:txBody>
      </p:sp>
      <p:sp>
        <p:nvSpPr>
          <p:cNvPr id="180" name="Google Shape;180;p35"/>
          <p:cNvSpPr/>
          <p:nvPr/>
        </p:nvSpPr>
        <p:spPr>
          <a:xfrm>
            <a:off x="2420475" y="1632779"/>
            <a:ext cx="1708560" cy="485190"/>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Delete patient</a:t>
            </a:r>
            <a:endParaRPr/>
          </a:p>
        </p:txBody>
      </p:sp>
      <p:sp>
        <p:nvSpPr>
          <p:cNvPr id="181" name="Google Shape;181;p35"/>
          <p:cNvSpPr/>
          <p:nvPr/>
        </p:nvSpPr>
        <p:spPr>
          <a:xfrm>
            <a:off x="2420475" y="866064"/>
            <a:ext cx="1708560" cy="485190"/>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Create patient</a:t>
            </a:r>
            <a:endParaRPr/>
          </a:p>
        </p:txBody>
      </p:sp>
      <p:sp>
        <p:nvSpPr>
          <p:cNvPr id="182" name="Google Shape;182;p35"/>
          <p:cNvSpPr/>
          <p:nvPr/>
        </p:nvSpPr>
        <p:spPr>
          <a:xfrm>
            <a:off x="284750" y="2263225"/>
            <a:ext cx="1708500" cy="5787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85200C"/>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 sz="1600">
                <a:solidFill>
                  <a:srgbClr val="85200C"/>
                </a:solidFill>
                <a:latin typeface="Calibri"/>
                <a:ea typeface="Calibri"/>
                <a:cs typeface="Calibri"/>
                <a:sym typeface="Calibri"/>
              </a:rPr>
              <a:t>Admin</a:t>
            </a:r>
            <a:endParaRPr b="1" sz="1600">
              <a:solidFill>
                <a:srgbClr val="85200C"/>
              </a:solidFill>
              <a:latin typeface="Calibri"/>
              <a:ea typeface="Calibri"/>
              <a:cs typeface="Calibri"/>
              <a:sym typeface="Calibri"/>
            </a:endParaRPr>
          </a:p>
          <a:p>
            <a:pPr indent="0" lvl="0" marL="0" rtl="0" algn="ctr">
              <a:spcBef>
                <a:spcPts val="0"/>
              </a:spcBef>
              <a:spcAft>
                <a:spcPts val="0"/>
              </a:spcAft>
              <a:buNone/>
            </a:pPr>
            <a:r>
              <a:t/>
            </a:r>
            <a:endParaRPr b="1" sz="1600">
              <a:solidFill>
                <a:srgbClr val="85200C"/>
              </a:solidFill>
              <a:latin typeface="Calibri"/>
              <a:ea typeface="Calibri"/>
              <a:cs typeface="Calibri"/>
              <a:sym typeface="Calibri"/>
            </a:endParaRPr>
          </a:p>
        </p:txBody>
      </p:sp>
      <p:cxnSp>
        <p:nvCxnSpPr>
          <p:cNvPr id="183" name="Google Shape;183;p35"/>
          <p:cNvCxnSpPr>
            <a:stCxn id="182" idx="3"/>
            <a:endCxn id="181" idx="1"/>
          </p:cNvCxnSpPr>
          <p:nvPr/>
        </p:nvCxnSpPr>
        <p:spPr>
          <a:xfrm flipH="1" rot="10800000">
            <a:off x="1993250" y="1108675"/>
            <a:ext cx="427200" cy="14439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35"/>
          <p:cNvCxnSpPr>
            <a:stCxn id="182" idx="3"/>
            <a:endCxn id="180" idx="1"/>
          </p:cNvCxnSpPr>
          <p:nvPr/>
        </p:nvCxnSpPr>
        <p:spPr>
          <a:xfrm flipH="1" rot="10800000">
            <a:off x="1993250" y="1875475"/>
            <a:ext cx="427200" cy="6771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35"/>
          <p:cNvCxnSpPr>
            <a:stCxn id="182" idx="3"/>
            <a:endCxn id="179" idx="1"/>
          </p:cNvCxnSpPr>
          <p:nvPr/>
        </p:nvCxnSpPr>
        <p:spPr>
          <a:xfrm>
            <a:off x="1993250" y="2552575"/>
            <a:ext cx="427200" cy="3621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35"/>
          <p:cNvSpPr/>
          <p:nvPr/>
        </p:nvSpPr>
        <p:spPr>
          <a:xfrm>
            <a:off x="2438275" y="3556850"/>
            <a:ext cx="1708500" cy="54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Create doctor</a:t>
            </a:r>
            <a:endParaRPr/>
          </a:p>
        </p:txBody>
      </p:sp>
      <p:cxnSp>
        <p:nvCxnSpPr>
          <p:cNvPr id="187" name="Google Shape;187;p35"/>
          <p:cNvCxnSpPr>
            <a:stCxn id="182" idx="3"/>
            <a:endCxn id="186" idx="1"/>
          </p:cNvCxnSpPr>
          <p:nvPr/>
        </p:nvCxnSpPr>
        <p:spPr>
          <a:xfrm>
            <a:off x="1993250" y="2552575"/>
            <a:ext cx="444900" cy="1275300"/>
          </a:xfrm>
          <a:prstGeom prst="straightConnector1">
            <a:avLst/>
          </a:prstGeom>
          <a:noFill/>
          <a:ln cap="flat" cmpd="sng" w="9525">
            <a:solidFill>
              <a:schemeClr val="dk2"/>
            </a:solidFill>
            <a:prstDash val="solid"/>
            <a:round/>
            <a:headEnd len="med" w="med" type="none"/>
            <a:tailEnd len="med" w="med" type="triangle"/>
          </a:ln>
        </p:spPr>
      </p:cxnSp>
      <p:sp>
        <p:nvSpPr>
          <p:cNvPr id="188" name="Google Shape;188;p35"/>
          <p:cNvSpPr/>
          <p:nvPr/>
        </p:nvSpPr>
        <p:spPr>
          <a:xfrm>
            <a:off x="2456075" y="4313649"/>
            <a:ext cx="1673100" cy="48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Delete doctor</a:t>
            </a:r>
            <a:endParaRPr/>
          </a:p>
        </p:txBody>
      </p:sp>
      <p:cxnSp>
        <p:nvCxnSpPr>
          <p:cNvPr id="189" name="Google Shape;189;p35"/>
          <p:cNvCxnSpPr>
            <a:stCxn id="182" idx="3"/>
            <a:endCxn id="188" idx="1"/>
          </p:cNvCxnSpPr>
          <p:nvPr/>
        </p:nvCxnSpPr>
        <p:spPr>
          <a:xfrm>
            <a:off x="1993250" y="2552575"/>
            <a:ext cx="462900" cy="2003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6"/>
          <p:cNvSpPr txBox="1"/>
          <p:nvPr/>
        </p:nvSpPr>
        <p:spPr>
          <a:xfrm>
            <a:off x="240275" y="231325"/>
            <a:ext cx="4235700" cy="45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195" name="Google Shape;195;p36"/>
          <p:cNvSpPr/>
          <p:nvPr/>
        </p:nvSpPr>
        <p:spPr>
          <a:xfrm>
            <a:off x="2420475" y="169075"/>
            <a:ext cx="1708560" cy="5594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View personal details</a:t>
            </a:r>
            <a:endParaRPr>
              <a:latin typeface="Calibri"/>
              <a:ea typeface="Calibri"/>
              <a:cs typeface="Calibri"/>
              <a:sym typeface="Calibri"/>
            </a:endParaRPr>
          </a:p>
        </p:txBody>
      </p:sp>
      <p:sp>
        <p:nvSpPr>
          <p:cNvPr id="196" name="Google Shape;196;p36"/>
          <p:cNvSpPr/>
          <p:nvPr/>
        </p:nvSpPr>
        <p:spPr>
          <a:xfrm>
            <a:off x="2420475" y="1058924"/>
            <a:ext cx="1708560" cy="48940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Update personal details</a:t>
            </a:r>
            <a:endParaRPr>
              <a:latin typeface="Calibri"/>
              <a:ea typeface="Calibri"/>
              <a:cs typeface="Calibri"/>
              <a:sym typeface="Calibri"/>
            </a:endParaRPr>
          </a:p>
        </p:txBody>
      </p:sp>
      <p:sp>
        <p:nvSpPr>
          <p:cNvPr id="197" name="Google Shape;197;p36"/>
          <p:cNvSpPr/>
          <p:nvPr/>
        </p:nvSpPr>
        <p:spPr>
          <a:xfrm>
            <a:off x="2420475" y="2559173"/>
            <a:ext cx="1708560" cy="5594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Grant access to doctor</a:t>
            </a:r>
            <a:endParaRPr>
              <a:latin typeface="Calibri"/>
              <a:ea typeface="Calibri"/>
              <a:cs typeface="Calibri"/>
              <a:sym typeface="Calibri"/>
            </a:endParaRPr>
          </a:p>
        </p:txBody>
      </p:sp>
      <p:sp>
        <p:nvSpPr>
          <p:cNvPr id="198" name="Google Shape;198;p36"/>
          <p:cNvSpPr/>
          <p:nvPr/>
        </p:nvSpPr>
        <p:spPr>
          <a:xfrm>
            <a:off x="2420475" y="3393825"/>
            <a:ext cx="1708560" cy="48940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Revoke access to doctor</a:t>
            </a:r>
            <a:endParaRPr>
              <a:latin typeface="Calibri"/>
              <a:ea typeface="Calibri"/>
              <a:cs typeface="Calibri"/>
              <a:sym typeface="Calibri"/>
            </a:endParaRPr>
          </a:p>
        </p:txBody>
      </p:sp>
      <p:sp>
        <p:nvSpPr>
          <p:cNvPr id="199" name="Google Shape;199;p36"/>
          <p:cNvSpPr txBox="1"/>
          <p:nvPr/>
        </p:nvSpPr>
        <p:spPr>
          <a:xfrm>
            <a:off x="4565075" y="169075"/>
            <a:ext cx="4431600" cy="47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6"/>
          <p:cNvSpPr/>
          <p:nvPr/>
        </p:nvSpPr>
        <p:spPr>
          <a:xfrm>
            <a:off x="6731950" y="231325"/>
            <a:ext cx="1708560" cy="44938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View self details</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p>
        </p:txBody>
      </p:sp>
      <p:sp>
        <p:nvSpPr>
          <p:cNvPr id="201" name="Google Shape;201;p36"/>
          <p:cNvSpPr/>
          <p:nvPr/>
        </p:nvSpPr>
        <p:spPr>
          <a:xfrm>
            <a:off x="6731950" y="1669048"/>
            <a:ext cx="1708560" cy="5594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View patient medical details</a:t>
            </a:r>
            <a:endParaRPr>
              <a:solidFill>
                <a:schemeClr val="dk1"/>
              </a:solidFill>
              <a:latin typeface="Calibri"/>
              <a:ea typeface="Calibri"/>
              <a:cs typeface="Calibri"/>
              <a:sym typeface="Calibri"/>
            </a:endParaRPr>
          </a:p>
        </p:txBody>
      </p:sp>
      <p:sp>
        <p:nvSpPr>
          <p:cNvPr id="202" name="Google Shape;202;p36"/>
          <p:cNvSpPr/>
          <p:nvPr/>
        </p:nvSpPr>
        <p:spPr>
          <a:xfrm>
            <a:off x="6731950" y="2479574"/>
            <a:ext cx="1708560" cy="4892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Update</a:t>
            </a:r>
            <a:r>
              <a:rPr lang="en">
                <a:solidFill>
                  <a:schemeClr val="dk1"/>
                </a:solidFill>
                <a:latin typeface="Calibri"/>
                <a:ea typeface="Calibri"/>
                <a:cs typeface="Calibri"/>
                <a:sym typeface="Calibri"/>
              </a:rPr>
              <a:t> patient medical details</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p>
        </p:txBody>
      </p:sp>
      <p:sp>
        <p:nvSpPr>
          <p:cNvPr id="203" name="Google Shape;203;p36"/>
          <p:cNvSpPr/>
          <p:nvPr/>
        </p:nvSpPr>
        <p:spPr>
          <a:xfrm>
            <a:off x="6731950" y="3264800"/>
            <a:ext cx="1708560" cy="71922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en">
                <a:solidFill>
                  <a:schemeClr val="dk1"/>
                </a:solidFill>
                <a:latin typeface="Calibri"/>
                <a:ea typeface="Calibri"/>
                <a:cs typeface="Calibri"/>
                <a:sym typeface="Calibri"/>
              </a:rPr>
              <a:t>View list of patients who have given access</a:t>
            </a:r>
            <a:endParaRPr>
              <a:solidFill>
                <a:schemeClr val="dk1"/>
              </a:solidFill>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204" name="Google Shape;204;p36"/>
          <p:cNvSpPr/>
          <p:nvPr/>
        </p:nvSpPr>
        <p:spPr>
          <a:xfrm>
            <a:off x="391550" y="2167900"/>
            <a:ext cx="1183500" cy="489300"/>
          </a:xfrm>
          <a:prstGeom prst="roundRect">
            <a:avLst>
              <a:gd fmla="val 16667" name="adj"/>
            </a:avLst>
          </a:prstGeom>
          <a:solidFill>
            <a:srgbClr val="E6B8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85200C"/>
                </a:solidFill>
              </a:rPr>
              <a:t>Patient</a:t>
            </a:r>
            <a:endParaRPr b="1">
              <a:solidFill>
                <a:srgbClr val="85200C"/>
              </a:solidFill>
            </a:endParaRPr>
          </a:p>
        </p:txBody>
      </p:sp>
      <p:sp>
        <p:nvSpPr>
          <p:cNvPr id="205" name="Google Shape;205;p36"/>
          <p:cNvSpPr/>
          <p:nvPr/>
        </p:nvSpPr>
        <p:spPr>
          <a:xfrm>
            <a:off x="4894325" y="2153625"/>
            <a:ext cx="1219200" cy="4893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85200C"/>
                </a:solidFill>
                <a:latin typeface="Calibri"/>
                <a:ea typeface="Calibri"/>
                <a:cs typeface="Calibri"/>
                <a:sym typeface="Calibri"/>
              </a:rPr>
              <a:t>Doctor</a:t>
            </a:r>
            <a:endParaRPr b="1" sz="1600">
              <a:solidFill>
                <a:srgbClr val="85200C"/>
              </a:solidFill>
              <a:latin typeface="Calibri"/>
              <a:ea typeface="Calibri"/>
              <a:cs typeface="Calibri"/>
              <a:sym typeface="Calibri"/>
            </a:endParaRPr>
          </a:p>
        </p:txBody>
      </p:sp>
      <p:cxnSp>
        <p:nvCxnSpPr>
          <p:cNvPr id="206" name="Google Shape;206;p36"/>
          <p:cNvCxnSpPr>
            <a:stCxn id="204" idx="3"/>
            <a:endCxn id="196" idx="1"/>
          </p:cNvCxnSpPr>
          <p:nvPr/>
        </p:nvCxnSpPr>
        <p:spPr>
          <a:xfrm flipH="1" rot="10800000">
            <a:off x="1575050" y="1303750"/>
            <a:ext cx="845400" cy="11088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36"/>
          <p:cNvCxnSpPr>
            <a:stCxn id="204" idx="3"/>
            <a:endCxn id="197" idx="1"/>
          </p:cNvCxnSpPr>
          <p:nvPr/>
        </p:nvCxnSpPr>
        <p:spPr>
          <a:xfrm>
            <a:off x="1575050" y="2412550"/>
            <a:ext cx="845400" cy="4263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36"/>
          <p:cNvCxnSpPr>
            <a:stCxn id="204" idx="3"/>
            <a:endCxn id="198" idx="1"/>
          </p:cNvCxnSpPr>
          <p:nvPr/>
        </p:nvCxnSpPr>
        <p:spPr>
          <a:xfrm>
            <a:off x="1575050" y="2412550"/>
            <a:ext cx="845400" cy="122610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36"/>
          <p:cNvCxnSpPr>
            <a:stCxn id="204" idx="3"/>
            <a:endCxn id="195" idx="1"/>
          </p:cNvCxnSpPr>
          <p:nvPr/>
        </p:nvCxnSpPr>
        <p:spPr>
          <a:xfrm flipH="1" rot="10800000">
            <a:off x="1575050" y="448750"/>
            <a:ext cx="845400" cy="196380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36"/>
          <p:cNvSpPr/>
          <p:nvPr/>
        </p:nvSpPr>
        <p:spPr>
          <a:xfrm>
            <a:off x="2502000" y="4158400"/>
            <a:ext cx="1627020" cy="5594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View list of doctors</a:t>
            </a:r>
            <a:endParaRPr>
              <a:latin typeface="Calibri"/>
              <a:ea typeface="Calibri"/>
              <a:cs typeface="Calibri"/>
              <a:sym typeface="Calibri"/>
            </a:endParaRPr>
          </a:p>
        </p:txBody>
      </p:sp>
      <p:cxnSp>
        <p:nvCxnSpPr>
          <p:cNvPr id="211" name="Google Shape;211;p36"/>
          <p:cNvCxnSpPr>
            <a:stCxn id="204" idx="3"/>
            <a:endCxn id="210" idx="1"/>
          </p:cNvCxnSpPr>
          <p:nvPr/>
        </p:nvCxnSpPr>
        <p:spPr>
          <a:xfrm>
            <a:off x="1575050" y="2412550"/>
            <a:ext cx="927000" cy="20256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36"/>
          <p:cNvSpPr/>
          <p:nvPr/>
        </p:nvSpPr>
        <p:spPr>
          <a:xfrm>
            <a:off x="2467125" y="1848175"/>
            <a:ext cx="1708560" cy="47401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View history of own data</a:t>
            </a:r>
            <a:endParaRPr>
              <a:latin typeface="Calibri"/>
              <a:ea typeface="Calibri"/>
              <a:cs typeface="Calibri"/>
              <a:sym typeface="Calibri"/>
            </a:endParaRPr>
          </a:p>
        </p:txBody>
      </p:sp>
      <p:cxnSp>
        <p:nvCxnSpPr>
          <p:cNvPr id="213" name="Google Shape;213;p36"/>
          <p:cNvCxnSpPr>
            <a:stCxn id="204" idx="3"/>
            <a:endCxn id="212" idx="1"/>
          </p:cNvCxnSpPr>
          <p:nvPr/>
        </p:nvCxnSpPr>
        <p:spPr>
          <a:xfrm flipH="1" rot="10800000">
            <a:off x="1575050" y="2085250"/>
            <a:ext cx="892200" cy="327300"/>
          </a:xfrm>
          <a:prstGeom prst="straightConnector1">
            <a:avLst/>
          </a:prstGeom>
          <a:noFill/>
          <a:ln cap="flat" cmpd="sng" w="9525">
            <a:solidFill>
              <a:schemeClr val="dk2"/>
            </a:solidFill>
            <a:prstDash val="solid"/>
            <a:round/>
            <a:headEnd len="med" w="med" type="none"/>
            <a:tailEnd len="med" w="med" type="triangle"/>
          </a:ln>
        </p:spPr>
      </p:cxnSp>
      <p:sp>
        <p:nvSpPr>
          <p:cNvPr id="214" name="Google Shape;214;p36"/>
          <p:cNvSpPr/>
          <p:nvPr/>
        </p:nvSpPr>
        <p:spPr>
          <a:xfrm>
            <a:off x="6773725" y="922450"/>
            <a:ext cx="1666764" cy="5594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View</a:t>
            </a:r>
            <a:r>
              <a:rPr lang="en">
                <a:latin typeface="Calibri"/>
                <a:ea typeface="Calibri"/>
                <a:cs typeface="Calibri"/>
                <a:sym typeface="Calibri"/>
              </a:rPr>
              <a:t> history of patient</a:t>
            </a:r>
            <a:endParaRPr>
              <a:latin typeface="Calibri"/>
              <a:ea typeface="Calibri"/>
              <a:cs typeface="Calibri"/>
              <a:sym typeface="Calibri"/>
            </a:endParaRPr>
          </a:p>
        </p:txBody>
      </p:sp>
      <p:cxnSp>
        <p:nvCxnSpPr>
          <p:cNvPr id="215" name="Google Shape;215;p36"/>
          <p:cNvCxnSpPr>
            <a:stCxn id="205" idx="3"/>
            <a:endCxn id="200" idx="1"/>
          </p:cNvCxnSpPr>
          <p:nvPr/>
        </p:nvCxnSpPr>
        <p:spPr>
          <a:xfrm flipH="1" rot="10800000">
            <a:off x="6113525" y="456075"/>
            <a:ext cx="618300" cy="19422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36"/>
          <p:cNvCxnSpPr>
            <a:stCxn id="205" idx="3"/>
            <a:endCxn id="201" idx="1"/>
          </p:cNvCxnSpPr>
          <p:nvPr/>
        </p:nvCxnSpPr>
        <p:spPr>
          <a:xfrm flipH="1" rot="10800000">
            <a:off x="6113525" y="1948875"/>
            <a:ext cx="618300" cy="4494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36"/>
          <p:cNvCxnSpPr>
            <a:stCxn id="205" idx="3"/>
            <a:endCxn id="202" idx="1"/>
          </p:cNvCxnSpPr>
          <p:nvPr/>
        </p:nvCxnSpPr>
        <p:spPr>
          <a:xfrm>
            <a:off x="6113525" y="2398275"/>
            <a:ext cx="618300" cy="3258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36"/>
          <p:cNvCxnSpPr>
            <a:stCxn id="205" idx="3"/>
            <a:endCxn id="214" idx="1"/>
          </p:cNvCxnSpPr>
          <p:nvPr/>
        </p:nvCxnSpPr>
        <p:spPr>
          <a:xfrm flipH="1" rot="10800000">
            <a:off x="6113525" y="1202175"/>
            <a:ext cx="660300" cy="11961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36"/>
          <p:cNvCxnSpPr>
            <a:stCxn id="205" idx="3"/>
            <a:endCxn id="203" idx="1"/>
          </p:cNvCxnSpPr>
          <p:nvPr/>
        </p:nvCxnSpPr>
        <p:spPr>
          <a:xfrm>
            <a:off x="6113525" y="2398275"/>
            <a:ext cx="618300" cy="122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7"/>
          <p:cNvSpPr txBox="1"/>
          <p:nvPr/>
        </p:nvSpPr>
        <p:spPr>
          <a:xfrm>
            <a:off x="211750" y="211750"/>
            <a:ext cx="8769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225" name="Google Shape;225;p37"/>
          <p:cNvSpPr txBox="1"/>
          <p:nvPr/>
        </p:nvSpPr>
        <p:spPr>
          <a:xfrm>
            <a:off x="235375" y="244100"/>
            <a:ext cx="8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6" name="Google Shape;226;p37"/>
          <p:cNvSpPr txBox="1"/>
          <p:nvPr>
            <p:ph type="title"/>
          </p:nvPr>
        </p:nvSpPr>
        <p:spPr>
          <a:xfrm>
            <a:off x="62625" y="53575"/>
            <a:ext cx="8769600" cy="46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b="1" lang="en" sz="2220">
                <a:solidFill>
                  <a:srgbClr val="1155CC"/>
                </a:solidFill>
                <a:latin typeface="Calibri"/>
                <a:ea typeface="Calibri"/>
                <a:cs typeface="Calibri"/>
                <a:sym typeface="Calibri"/>
              </a:rPr>
              <a:t>4.2 Chaincode Implementation Details</a:t>
            </a:r>
            <a:endParaRPr b="1" sz="2220">
              <a:solidFill>
                <a:srgbClr val="1155CC"/>
              </a:solidFill>
              <a:latin typeface="Calibri"/>
              <a:ea typeface="Calibri"/>
              <a:cs typeface="Calibri"/>
              <a:sym typeface="Calibri"/>
            </a:endParaRPr>
          </a:p>
        </p:txBody>
      </p:sp>
      <p:sp>
        <p:nvSpPr>
          <p:cNvPr id="227" name="Google Shape;227;p37"/>
          <p:cNvSpPr txBox="1"/>
          <p:nvPr>
            <p:ph idx="1" type="body"/>
          </p:nvPr>
        </p:nvSpPr>
        <p:spPr>
          <a:xfrm>
            <a:off x="62625" y="482200"/>
            <a:ext cx="9081300" cy="459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latin typeface="Calibri"/>
                <a:ea typeface="Calibri"/>
                <a:cs typeface="Calibri"/>
                <a:sym typeface="Calibri"/>
              </a:rPr>
              <a:t>4.2.1 patientContract</a:t>
            </a:r>
            <a:endParaRPr b="1">
              <a:solidFill>
                <a:srgbClr val="1155CC"/>
              </a:solidFill>
              <a:latin typeface="Calibri"/>
              <a:ea typeface="Calibri"/>
              <a:cs typeface="Calibri"/>
              <a:sym typeface="Calibri"/>
            </a:endParaRPr>
          </a:p>
          <a:p>
            <a:pPr indent="0" lvl="0" marL="0" rtl="0" algn="l">
              <a:spcBef>
                <a:spcPts val="1200"/>
              </a:spcBef>
              <a:spcAft>
                <a:spcPts val="0"/>
              </a:spcAft>
              <a:buNone/>
            </a:pPr>
            <a:r>
              <a:rPr lang="en" sz="1400">
                <a:solidFill>
                  <a:schemeClr val="dk1"/>
                </a:solidFill>
                <a:latin typeface="Calibri"/>
                <a:ea typeface="Calibri"/>
                <a:cs typeface="Calibri"/>
                <a:sym typeface="Calibri"/>
              </a:rPr>
              <a:t>Constructor method of the Patient class, is used to create a new patient object when an instance of the class is created. It takes several parameters representing various attributes of a patient, such as patientId, firstName lastName, password, and so on.</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t/>
            </a:r>
            <a:endParaRPr sz="1400">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t/>
            </a:r>
            <a:endParaRPr b="1">
              <a:solidFill>
                <a:schemeClr val="dk1"/>
              </a:solidFill>
              <a:latin typeface="Calibri"/>
              <a:ea typeface="Calibri"/>
              <a:cs typeface="Calibri"/>
              <a:sym typeface="Calibri"/>
            </a:endParaRPr>
          </a:p>
        </p:txBody>
      </p:sp>
      <p:pic>
        <p:nvPicPr>
          <p:cNvPr id="228" name="Google Shape;228;p37"/>
          <p:cNvPicPr preferRelativeResize="0"/>
          <p:nvPr/>
        </p:nvPicPr>
        <p:blipFill>
          <a:blip r:embed="rId4">
            <a:alphaModFix/>
          </a:blip>
          <a:stretch>
            <a:fillRect/>
          </a:stretch>
        </p:blipFill>
        <p:spPr>
          <a:xfrm>
            <a:off x="0" y="1982400"/>
            <a:ext cx="7509874" cy="31610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8"/>
          <p:cNvSpPr txBox="1"/>
          <p:nvPr/>
        </p:nvSpPr>
        <p:spPr>
          <a:xfrm>
            <a:off x="235375" y="357425"/>
            <a:ext cx="87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4" name="Google Shape;234;p38"/>
          <p:cNvSpPr txBox="1"/>
          <p:nvPr/>
        </p:nvSpPr>
        <p:spPr>
          <a:xfrm>
            <a:off x="35725" y="71450"/>
            <a:ext cx="9108300" cy="507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readPatient function first checks if a patient exists, and if so, it retrieves the patient’s data from the blockchain ledger, parses it into a JavaScript object, and returns a modified object with selected patient attributes. If the patient does not exist, it throws an error. The provided code defines an asynchronous function named getAllPatientResults within a Hyperledger Fabric smart contract. This function is responsible for retrieving and formatting results from an iterator obtained from a query on the blockchain ledger.</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Patient Contract contains updatePatientPersonalDetails, updatePatientPassword, getPatientPassword, getPatientHistory, grantAccessToDoctor, revokeAccessToDoctor functions below are the examples of updatePatientPersonalDetails and grantAccessToDoctor code.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pic>
        <p:nvPicPr>
          <p:cNvPr id="239" name="Google Shape;239;p39"/>
          <p:cNvPicPr preferRelativeResize="0"/>
          <p:nvPr/>
        </p:nvPicPr>
        <p:blipFill>
          <a:blip r:embed="rId4">
            <a:alphaModFix/>
          </a:blip>
          <a:stretch>
            <a:fillRect/>
          </a:stretch>
        </p:blipFill>
        <p:spPr>
          <a:xfrm>
            <a:off x="152400" y="44650"/>
            <a:ext cx="4232074" cy="50497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pic>
        <p:nvPicPr>
          <p:cNvPr id="244" name="Google Shape;244;p40"/>
          <p:cNvPicPr preferRelativeResize="0"/>
          <p:nvPr/>
        </p:nvPicPr>
        <p:blipFill>
          <a:blip r:embed="rId4">
            <a:alphaModFix/>
          </a:blip>
          <a:stretch>
            <a:fillRect/>
          </a:stretch>
        </p:blipFill>
        <p:spPr>
          <a:xfrm>
            <a:off x="152400" y="152400"/>
            <a:ext cx="5964425" cy="4044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pic>
        <p:nvPicPr>
          <p:cNvPr id="249" name="Google Shape;249;p41"/>
          <p:cNvPicPr preferRelativeResize="0"/>
          <p:nvPr/>
        </p:nvPicPr>
        <p:blipFill>
          <a:blip r:embed="rId4">
            <a:alphaModFix/>
          </a:blip>
          <a:stretch>
            <a:fillRect/>
          </a:stretch>
        </p:blipFill>
        <p:spPr>
          <a:xfrm>
            <a:off x="152400" y="152400"/>
            <a:ext cx="7482475" cy="469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nvSpPr>
        <p:spPr>
          <a:xfrm>
            <a:off x="194100" y="612525"/>
            <a:ext cx="4861200" cy="4542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93C47D"/>
              </a:buClr>
              <a:buSzPts val="1600"/>
              <a:buFont typeface="Calibri"/>
              <a:buAutoNum type="arabicPeriod"/>
            </a:pPr>
            <a:r>
              <a:rPr b="1" lang="en" sz="1600">
                <a:solidFill>
                  <a:srgbClr val="93C47D"/>
                </a:solidFill>
                <a:latin typeface="Calibri"/>
                <a:ea typeface="Calibri"/>
                <a:cs typeface="Calibri"/>
                <a:sym typeface="Calibri"/>
              </a:rPr>
              <a:t>Introduction</a:t>
            </a:r>
            <a:endParaRPr b="1" sz="1600">
              <a:solidFill>
                <a:srgbClr val="93C47D"/>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Abstract</a:t>
            </a:r>
            <a:endParaRPr sz="1500">
              <a:solidFill>
                <a:srgbClr val="FFFFFF"/>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Existing Solutions</a:t>
            </a:r>
            <a:endParaRPr sz="1500">
              <a:solidFill>
                <a:srgbClr val="FFFFFF"/>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t/>
            </a:r>
            <a:endParaRPr sz="1500">
              <a:solidFill>
                <a:srgbClr val="FFFFFF"/>
              </a:solidFill>
              <a:latin typeface="Calibri"/>
              <a:ea typeface="Calibri"/>
              <a:cs typeface="Calibri"/>
              <a:sym typeface="Calibri"/>
            </a:endParaRPr>
          </a:p>
          <a:p>
            <a:pPr indent="0" lvl="0" marL="0" rtl="0" algn="l">
              <a:spcBef>
                <a:spcPts val="0"/>
              </a:spcBef>
              <a:spcAft>
                <a:spcPts val="0"/>
              </a:spcAft>
              <a:buNone/>
            </a:pPr>
            <a:r>
              <a:rPr b="1" lang="en" sz="1600">
                <a:solidFill>
                  <a:srgbClr val="93C47D"/>
                </a:solidFill>
                <a:latin typeface="Calibri"/>
                <a:ea typeface="Calibri"/>
                <a:cs typeface="Calibri"/>
                <a:sym typeface="Calibri"/>
              </a:rPr>
              <a:t>2.	State of the art</a:t>
            </a:r>
            <a:endParaRPr b="1" sz="1600">
              <a:solidFill>
                <a:srgbClr val="93C47D"/>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Why Blockchain</a:t>
            </a:r>
            <a:endParaRPr sz="1500">
              <a:solidFill>
                <a:srgbClr val="FFFFFF"/>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Types of Blockchain Network</a:t>
            </a:r>
            <a:endParaRPr sz="1500">
              <a:solidFill>
                <a:srgbClr val="FFFFFF"/>
              </a:solidFill>
              <a:latin typeface="Calibri"/>
              <a:ea typeface="Calibri"/>
              <a:cs typeface="Calibri"/>
              <a:sym typeface="Calibri"/>
            </a:endParaRPr>
          </a:p>
          <a:p>
            <a:pPr indent="0" lvl="0" marL="0" rtl="0" algn="l">
              <a:spcBef>
                <a:spcPts val="0"/>
              </a:spcBef>
              <a:spcAft>
                <a:spcPts val="0"/>
              </a:spcAft>
              <a:buNone/>
            </a:pPr>
            <a:r>
              <a:t/>
            </a:r>
            <a:endParaRPr sz="1500">
              <a:solidFill>
                <a:srgbClr val="FFFFFF"/>
              </a:solidFill>
              <a:latin typeface="Calibri"/>
              <a:ea typeface="Calibri"/>
              <a:cs typeface="Calibri"/>
              <a:sym typeface="Calibri"/>
            </a:endParaRPr>
          </a:p>
          <a:p>
            <a:pPr indent="0" lvl="0" marL="0" rtl="0" algn="l">
              <a:spcBef>
                <a:spcPts val="0"/>
              </a:spcBef>
              <a:spcAft>
                <a:spcPts val="0"/>
              </a:spcAft>
              <a:buNone/>
            </a:pPr>
            <a:r>
              <a:rPr b="1" lang="en" sz="1600">
                <a:solidFill>
                  <a:srgbClr val="93C47D"/>
                </a:solidFill>
                <a:latin typeface="Calibri"/>
                <a:ea typeface="Calibri"/>
                <a:cs typeface="Calibri"/>
                <a:sym typeface="Calibri"/>
              </a:rPr>
              <a:t>3.	Hyperledger Fabric</a:t>
            </a:r>
            <a:endParaRPr b="1" sz="1600">
              <a:solidFill>
                <a:srgbClr val="93C47D"/>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HLF</a:t>
            </a:r>
            <a:endParaRPr sz="1500">
              <a:solidFill>
                <a:srgbClr val="FFFFFF"/>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Fabric Components</a:t>
            </a:r>
            <a:endParaRPr sz="1500">
              <a:solidFill>
                <a:srgbClr val="FFFFFF"/>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Consensus Mechanism</a:t>
            </a:r>
            <a:endParaRPr sz="1500">
              <a:solidFill>
                <a:srgbClr val="FFFFFF"/>
              </a:solidFill>
              <a:latin typeface="Calibri"/>
              <a:ea typeface="Calibri"/>
              <a:cs typeface="Calibri"/>
              <a:sym typeface="Calibri"/>
            </a:endParaRPr>
          </a:p>
          <a:p>
            <a:pPr indent="0" lvl="0" marL="0" rtl="0" algn="l">
              <a:spcBef>
                <a:spcPts val="0"/>
              </a:spcBef>
              <a:spcAft>
                <a:spcPts val="0"/>
              </a:spcAft>
              <a:buNone/>
            </a:pPr>
            <a:r>
              <a:t/>
            </a:r>
            <a:endParaRPr sz="15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rgbClr val="93C47D"/>
                </a:solidFill>
                <a:latin typeface="Calibri"/>
                <a:ea typeface="Calibri"/>
                <a:cs typeface="Calibri"/>
                <a:sym typeface="Calibri"/>
              </a:rPr>
              <a:t>4.	Current Work</a:t>
            </a:r>
            <a:endParaRPr b="1" sz="1600">
              <a:solidFill>
                <a:srgbClr val="93C47D"/>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Smart Contracts</a:t>
            </a:r>
            <a:endParaRPr sz="1500">
              <a:solidFill>
                <a:schemeClr val="lt1"/>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Chaincode Implementation Details</a:t>
            </a:r>
            <a:endParaRPr sz="1500">
              <a:solidFill>
                <a:schemeClr val="lt1"/>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Steps to use the application</a:t>
            </a:r>
            <a:endParaRPr sz="1500">
              <a:solidFill>
                <a:schemeClr val="lt1"/>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Smart Contracts Hierarchy</a:t>
            </a:r>
            <a:endParaRPr sz="1500">
              <a:solidFill>
                <a:schemeClr val="lt1"/>
              </a:solidFill>
              <a:latin typeface="Calibri"/>
              <a:ea typeface="Calibri"/>
              <a:cs typeface="Calibri"/>
              <a:sym typeface="Calibri"/>
            </a:endParaRPr>
          </a:p>
        </p:txBody>
      </p:sp>
      <p:sp>
        <p:nvSpPr>
          <p:cNvPr id="66" name="Google Shape;66;p15"/>
          <p:cNvSpPr txBox="1"/>
          <p:nvPr/>
        </p:nvSpPr>
        <p:spPr>
          <a:xfrm>
            <a:off x="5129700" y="612525"/>
            <a:ext cx="4014300" cy="261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93C47D"/>
                </a:solidFill>
                <a:latin typeface="Calibri"/>
                <a:ea typeface="Calibri"/>
                <a:cs typeface="Calibri"/>
                <a:sym typeface="Calibri"/>
              </a:rPr>
              <a:t>5. Security</a:t>
            </a:r>
            <a:endParaRPr b="1" sz="1600">
              <a:solidFill>
                <a:srgbClr val="93C47D"/>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Ransomware Attack</a:t>
            </a:r>
            <a:endParaRPr sz="1500">
              <a:solidFill>
                <a:schemeClr val="lt1"/>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DDOS Attack</a:t>
            </a:r>
            <a:endParaRPr sz="1500">
              <a:solidFill>
                <a:schemeClr val="lt1"/>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Network Sniffing Attack</a:t>
            </a:r>
            <a:endParaRPr sz="15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rgbClr val="93C47D"/>
                </a:solidFill>
                <a:latin typeface="Calibri"/>
                <a:ea typeface="Calibri"/>
                <a:cs typeface="Calibri"/>
                <a:sym typeface="Calibri"/>
              </a:rPr>
              <a:t>6</a:t>
            </a:r>
            <a:r>
              <a:rPr b="1" lang="en" sz="1600">
                <a:solidFill>
                  <a:srgbClr val="93C47D"/>
                </a:solidFill>
                <a:latin typeface="Calibri"/>
                <a:ea typeface="Calibri"/>
                <a:cs typeface="Calibri"/>
                <a:sym typeface="Calibri"/>
              </a:rPr>
              <a:t>. Future Work</a:t>
            </a:r>
            <a:endParaRPr b="1" sz="1600">
              <a:solidFill>
                <a:srgbClr val="93C47D"/>
              </a:solidFill>
              <a:latin typeface="Calibri"/>
              <a:ea typeface="Calibri"/>
              <a:cs typeface="Calibri"/>
              <a:sym typeface="Calibri"/>
            </a:endParaRPr>
          </a:p>
          <a:p>
            <a:pPr indent="0" lvl="0" marL="0" rtl="0" algn="l">
              <a:lnSpc>
                <a:spcPct val="115000"/>
              </a:lnSpc>
              <a:spcBef>
                <a:spcPts val="0"/>
              </a:spcBef>
              <a:spcAft>
                <a:spcPts val="0"/>
              </a:spcAft>
              <a:buNone/>
            </a:pPr>
            <a:r>
              <a:t/>
            </a:r>
            <a:endParaRPr b="1" sz="1600">
              <a:solidFill>
                <a:srgbClr val="93C47D"/>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rgbClr val="93C47D"/>
                </a:solidFill>
                <a:latin typeface="Calibri"/>
                <a:ea typeface="Calibri"/>
                <a:cs typeface="Calibri"/>
                <a:sym typeface="Calibri"/>
              </a:rPr>
              <a:t>7. References</a:t>
            </a:r>
            <a:endParaRPr b="1" sz="1600">
              <a:solidFill>
                <a:srgbClr val="93C47D"/>
              </a:solidFill>
              <a:latin typeface="Calibri"/>
              <a:ea typeface="Calibri"/>
              <a:cs typeface="Calibri"/>
              <a:sym typeface="Calibri"/>
            </a:endParaRPr>
          </a:p>
          <a:p>
            <a:pPr indent="0" lvl="0" marL="0" rtl="0" algn="l">
              <a:spcBef>
                <a:spcPts val="0"/>
              </a:spcBef>
              <a:spcAft>
                <a:spcPts val="0"/>
              </a:spcAft>
              <a:buNone/>
            </a:pPr>
            <a:r>
              <a:t/>
            </a:r>
            <a:endParaRPr/>
          </a:p>
        </p:txBody>
      </p:sp>
      <p:sp>
        <p:nvSpPr>
          <p:cNvPr id="67" name="Google Shape;67;p15"/>
          <p:cNvSpPr txBox="1"/>
          <p:nvPr/>
        </p:nvSpPr>
        <p:spPr>
          <a:xfrm>
            <a:off x="194100" y="104625"/>
            <a:ext cx="5158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93C47D"/>
                </a:solidFill>
                <a:latin typeface="Calibri"/>
                <a:ea typeface="Calibri"/>
                <a:cs typeface="Calibri"/>
                <a:sym typeface="Calibri"/>
              </a:rPr>
              <a:t>       </a:t>
            </a:r>
            <a:r>
              <a:rPr b="1" lang="en" sz="2100">
                <a:solidFill>
                  <a:srgbClr val="93C47D"/>
                </a:solidFill>
                <a:latin typeface="Calibri"/>
                <a:ea typeface="Calibri"/>
                <a:cs typeface="Calibri"/>
                <a:sym typeface="Calibri"/>
              </a:rPr>
              <a:t>Contents</a:t>
            </a:r>
            <a:endParaRPr b="1" sz="2100">
              <a:solidFill>
                <a:srgbClr val="93C47D"/>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2"/>
          <p:cNvSpPr txBox="1"/>
          <p:nvPr/>
        </p:nvSpPr>
        <p:spPr>
          <a:xfrm>
            <a:off x="98225" y="44650"/>
            <a:ext cx="8902800" cy="49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4.2.2 adminContract</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a:solidFill>
                <a:srgbClr val="1155CC"/>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It Contains createPatient, readPatient and deletePatient functions. Below is the readPatient code.</a:t>
            </a:r>
            <a:endParaRPr b="1" sz="1800">
              <a:solidFill>
                <a:schemeClr val="dk1"/>
              </a:solidFill>
              <a:latin typeface="Calibri"/>
              <a:ea typeface="Calibri"/>
              <a:cs typeface="Calibri"/>
              <a:sym typeface="Calibri"/>
            </a:endParaRPr>
          </a:p>
        </p:txBody>
      </p:sp>
      <p:pic>
        <p:nvPicPr>
          <p:cNvPr id="255" name="Google Shape;255;p42"/>
          <p:cNvPicPr preferRelativeResize="0"/>
          <p:nvPr/>
        </p:nvPicPr>
        <p:blipFill>
          <a:blip r:embed="rId4">
            <a:alphaModFix/>
          </a:blip>
          <a:stretch>
            <a:fillRect/>
          </a:stretch>
        </p:blipFill>
        <p:spPr>
          <a:xfrm>
            <a:off x="336050" y="1044775"/>
            <a:ext cx="5164649" cy="40273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3"/>
          <p:cNvSpPr txBox="1"/>
          <p:nvPr/>
        </p:nvSpPr>
        <p:spPr>
          <a:xfrm>
            <a:off x="62500" y="80375"/>
            <a:ext cx="9027900" cy="49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4.2.3 doctorContract</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p:txBody>
      </p:sp>
      <p:pic>
        <p:nvPicPr>
          <p:cNvPr id="261" name="Google Shape;261;p43"/>
          <p:cNvPicPr preferRelativeResize="0"/>
          <p:nvPr/>
        </p:nvPicPr>
        <p:blipFill>
          <a:blip r:embed="rId4">
            <a:alphaModFix/>
          </a:blip>
          <a:stretch>
            <a:fillRect/>
          </a:stretch>
        </p:blipFill>
        <p:spPr>
          <a:xfrm>
            <a:off x="345200" y="580425"/>
            <a:ext cx="4182149" cy="45630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44"/>
          <p:cNvSpPr txBox="1"/>
          <p:nvPr/>
        </p:nvSpPr>
        <p:spPr>
          <a:xfrm>
            <a:off x="209225" y="313850"/>
            <a:ext cx="87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7" name="Google Shape;267;p44"/>
          <p:cNvSpPr txBox="1"/>
          <p:nvPr/>
        </p:nvSpPr>
        <p:spPr>
          <a:xfrm>
            <a:off x="80375" y="62500"/>
            <a:ext cx="8938500" cy="49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1155CC"/>
                </a:solidFill>
                <a:latin typeface="Calibri"/>
                <a:ea typeface="Calibri"/>
                <a:cs typeface="Calibri"/>
                <a:sym typeface="Calibri"/>
              </a:rPr>
              <a:t>4.3  Steps to use the application</a:t>
            </a:r>
            <a:endParaRPr b="1" sz="2100">
              <a:solidFill>
                <a:srgbClr val="1155CC"/>
              </a:solidFill>
              <a:latin typeface="Calibri"/>
              <a:ea typeface="Calibri"/>
              <a:cs typeface="Calibri"/>
              <a:sym typeface="Calibri"/>
            </a:endParaRPr>
          </a:p>
        </p:txBody>
      </p:sp>
      <p:pic>
        <p:nvPicPr>
          <p:cNvPr id="268" name="Google Shape;268;p44"/>
          <p:cNvPicPr preferRelativeResize="0"/>
          <p:nvPr/>
        </p:nvPicPr>
        <p:blipFill>
          <a:blip r:embed="rId4">
            <a:alphaModFix/>
          </a:blip>
          <a:stretch>
            <a:fillRect/>
          </a:stretch>
        </p:blipFill>
        <p:spPr>
          <a:xfrm>
            <a:off x="1369225" y="812600"/>
            <a:ext cx="5497701" cy="40094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5"/>
          <p:cNvSpPr txBox="1"/>
          <p:nvPr/>
        </p:nvSpPr>
        <p:spPr>
          <a:xfrm>
            <a:off x="107150" y="98225"/>
            <a:ext cx="8840400" cy="49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Duplicate the repository from GitHub, which is equipped with applications, resources, and configurations crucial for working with Hyperledger Fabric. In order to obtain the Docker containers and replicate the samples repository, execute the following instructions: Use ./install-fabric.sh docker samples binary to install the fabric samples, download</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Hyperledger Fabric Docker images, and acquire Hyperledger Fabric binaries.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Following this, we can proceed to initiate the network.</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down: </a:t>
            </a:r>
            <a:r>
              <a:rPr lang="en">
                <a:solidFill>
                  <a:schemeClr val="dk1"/>
                </a:solidFill>
                <a:latin typeface="Calibri"/>
                <a:ea typeface="Calibri"/>
                <a:cs typeface="Calibri"/>
                <a:sym typeface="Calibri"/>
              </a:rPr>
              <a:t>The script ./network.sh is designed to shut down the network and remove any existing artifacts or containersleft over from previous executions, essentially clearing Docker containers.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up: </a:t>
            </a:r>
            <a:r>
              <a:rPr lang="en">
                <a:solidFill>
                  <a:schemeClr val="dk1"/>
                </a:solidFill>
                <a:latin typeface="Calibri"/>
                <a:ea typeface="Calibri"/>
                <a:cs typeface="Calibri"/>
                <a:sym typeface="Calibri"/>
              </a:rPr>
              <a:t>The command ./network.sh up activates the network, establishing a fabric network comprising an Orderer node (org) and two peer nodes (org1, org2). Initially, no channel is formed, although docker containers are set up.</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up createChannel:</a:t>
            </a:r>
            <a:r>
              <a:rPr lang="en">
                <a:solidFill>
                  <a:schemeClr val="dk1"/>
                </a:solidFill>
                <a:latin typeface="Calibri"/>
                <a:ea typeface="Calibri"/>
                <a:cs typeface="Calibri"/>
                <a:sym typeface="Calibri"/>
              </a:rPr>
              <a:t> ./network.sh up createChannel is used for simultaneously initiating the network and establishing a channel in one combined action.</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deployCC:</a:t>
            </a:r>
            <a:r>
              <a:rPr lang="en">
                <a:solidFill>
                  <a:schemeClr val="dk1"/>
                </a:solidFill>
                <a:latin typeface="Calibri"/>
                <a:ea typeface="Calibri"/>
                <a:cs typeface="Calibri"/>
                <a:sym typeface="Calibri"/>
              </a:rPr>
              <a:t> Utilize ./network.sh deployCC -ccn basic -ccp ../asset-transfer-basic/chaincode-go -ccl go to initiate a chaincode on a channel, typically defaulting to asset-transfer-basic. Once a channel is established, you’re then able to begin utilizing smart contracts for interactions with the channel’s ledger.</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46"/>
          <p:cNvSpPr txBox="1"/>
          <p:nvPr>
            <p:ph type="title"/>
          </p:nvPr>
        </p:nvSpPr>
        <p:spPr>
          <a:xfrm>
            <a:off x="191800" y="95900"/>
            <a:ext cx="8640600" cy="52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rgbClr val="1155CC"/>
                </a:solidFill>
                <a:latin typeface="Calibri"/>
                <a:ea typeface="Calibri"/>
                <a:cs typeface="Calibri"/>
                <a:sym typeface="Calibri"/>
              </a:rPr>
              <a:t>4.4 </a:t>
            </a:r>
            <a:r>
              <a:rPr b="1" lang="en" sz="2000">
                <a:solidFill>
                  <a:srgbClr val="1155CC"/>
                </a:solidFill>
                <a:latin typeface="Calibri"/>
                <a:ea typeface="Calibri"/>
                <a:cs typeface="Calibri"/>
                <a:sym typeface="Calibri"/>
              </a:rPr>
              <a:t>Smart Contracts Hierarchy</a:t>
            </a:r>
            <a:endParaRPr b="1" sz="2000">
              <a:solidFill>
                <a:srgbClr val="1155CC"/>
              </a:solidFill>
              <a:latin typeface="Calibri"/>
              <a:ea typeface="Calibri"/>
              <a:cs typeface="Calibri"/>
              <a:sym typeface="Calibri"/>
            </a:endParaRPr>
          </a:p>
        </p:txBody>
      </p:sp>
      <p:sp>
        <p:nvSpPr>
          <p:cNvPr id="279" name="Google Shape;279;p46"/>
          <p:cNvSpPr txBox="1"/>
          <p:nvPr>
            <p:ph idx="1" type="body"/>
          </p:nvPr>
        </p:nvSpPr>
        <p:spPr>
          <a:xfrm>
            <a:off x="125025" y="619100"/>
            <a:ext cx="8947500" cy="435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80" name="Google Shape;280;p46"/>
          <p:cNvPicPr preferRelativeResize="0"/>
          <p:nvPr/>
        </p:nvPicPr>
        <p:blipFill>
          <a:blip r:embed="rId4">
            <a:alphaModFix/>
          </a:blip>
          <a:stretch>
            <a:fillRect/>
          </a:stretch>
        </p:blipFill>
        <p:spPr>
          <a:xfrm>
            <a:off x="442700" y="732225"/>
            <a:ext cx="7008451" cy="4286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800">
                <a:solidFill>
                  <a:srgbClr val="93C47D"/>
                </a:solidFill>
                <a:latin typeface="Calibri"/>
                <a:ea typeface="Calibri"/>
                <a:cs typeface="Calibri"/>
                <a:sym typeface="Calibri"/>
              </a:rPr>
              <a:t>5</a:t>
            </a:r>
            <a:r>
              <a:rPr b="1" lang="en" sz="3800">
                <a:solidFill>
                  <a:srgbClr val="93C47D"/>
                </a:solidFill>
                <a:latin typeface="Calibri"/>
                <a:ea typeface="Calibri"/>
                <a:cs typeface="Calibri"/>
                <a:sym typeface="Calibri"/>
              </a:rPr>
              <a:t>. Security</a:t>
            </a:r>
            <a:endParaRPr b="1" sz="3800">
              <a:solidFill>
                <a:srgbClr val="93C47D"/>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Ransomware Attack</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DDOS Attack</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Network Sniffing Attack</a:t>
            </a:r>
            <a:endParaRPr b="1" sz="20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48"/>
          <p:cNvSpPr txBox="1"/>
          <p:nvPr/>
        </p:nvSpPr>
        <p:spPr>
          <a:xfrm>
            <a:off x="178600" y="142875"/>
            <a:ext cx="8688600" cy="48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How using blockchain provides better security for this attack as compared to a traditional system:</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1. Decentralization:</a:t>
            </a:r>
            <a:r>
              <a:rPr lang="en">
                <a:solidFill>
                  <a:schemeClr val="dk1"/>
                </a:solidFill>
                <a:latin typeface="Calibri"/>
                <a:ea typeface="Calibri"/>
                <a:cs typeface="Calibri"/>
                <a:sym typeface="Calibri"/>
              </a:rPr>
              <a:t> Blockchain functions through a network of nodes that are decentralized. In contrast to centralized systems, which are vulnerable at a single failure point, compromising a blockchain system would require overpowering a substantial part of its network. This dispersed structure of blockchain increases the difficulty for attackers to focus on and incapacitate the entire system.</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2. Data Immutability: </a:t>
            </a:r>
            <a:r>
              <a:rPr lang="en">
                <a:solidFill>
                  <a:schemeClr val="dk1"/>
                </a:solidFill>
                <a:latin typeface="Calibri"/>
                <a:ea typeface="Calibri"/>
                <a:cs typeface="Calibri"/>
                <a:sym typeface="Calibri"/>
              </a:rPr>
              <a:t>When information is logged onto a blockchain, changing or erasing it becomes exceedingly difficult without consensus from the majority of the network’s participants. Therefore, even in the event of an attack, the accuracy and consistency of the data are preserved.</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3. Consensus Mechanisms:</a:t>
            </a:r>
            <a:r>
              <a:rPr lang="en">
                <a:solidFill>
                  <a:schemeClr val="dk1"/>
                </a:solidFill>
                <a:latin typeface="Calibri"/>
                <a:ea typeface="Calibri"/>
                <a:cs typeface="Calibri"/>
                <a:sym typeface="Calibri"/>
              </a:rPr>
              <a:t> Blockchains utilize consensus protocols to authenticate and establish the sequence of transactions. These protocols play a crucial role in safeguarding against the inclusion of illegitimate or harmful transactions within the blockchain, guarding against any attempts by attackers to overwhelm the network</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with a deluge of transactions.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4. Cryptography: </a:t>
            </a:r>
            <a:r>
              <a:rPr lang="en">
                <a:solidFill>
                  <a:schemeClr val="dk1"/>
                </a:solidFill>
                <a:latin typeface="Calibri"/>
                <a:ea typeface="Calibri"/>
                <a:cs typeface="Calibri"/>
                <a:sym typeface="Calibri"/>
              </a:rPr>
              <a:t>Blockchain uses cryptographic techniques to secure data and transactions. These techniques make it extremely difficult for attackers to intercept, manipulate, or forge data during an attack.</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5. Smart Contracts:</a:t>
            </a:r>
            <a:r>
              <a:rPr lang="en">
                <a:solidFill>
                  <a:schemeClr val="dk1"/>
                </a:solidFill>
                <a:latin typeface="Calibri"/>
                <a:ea typeface="Calibri"/>
                <a:cs typeface="Calibri"/>
                <a:sym typeface="Calibri"/>
              </a:rPr>
              <a:t> Several blockchain platforms offer support for smart contracts, enabling the automation of specific security protocols. For instance, in the event of unusual network activity, smart contracts have the capability to momentarily restrict access or regulate inbound traffic, thereby lessening the severity of a DDoS attack.</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49"/>
          <p:cNvSpPr txBox="1"/>
          <p:nvPr/>
        </p:nvSpPr>
        <p:spPr>
          <a:xfrm>
            <a:off x="187525" y="125025"/>
            <a:ext cx="8786700" cy="49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6. Transparent Transactions: </a:t>
            </a:r>
            <a:r>
              <a:rPr lang="en">
                <a:solidFill>
                  <a:schemeClr val="dk1"/>
                </a:solidFill>
                <a:latin typeface="Calibri"/>
                <a:ea typeface="Calibri"/>
                <a:cs typeface="Calibri"/>
                <a:sym typeface="Calibri"/>
              </a:rPr>
              <a:t>Blockchain’s transparency means that all transactions  are visible to network participants. This transparency can help in identifying and isolating malicious traffic patterns during an attack.</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7. Access Control:</a:t>
            </a:r>
            <a:r>
              <a:rPr lang="en">
                <a:solidFill>
                  <a:schemeClr val="dk1"/>
                </a:solidFill>
                <a:latin typeface="Calibri"/>
                <a:ea typeface="Calibri"/>
                <a:cs typeface="Calibri"/>
                <a:sym typeface="Calibri"/>
              </a:rPr>
              <a:t> Systems based on blockchain technology can establish authentication protocols and robust access control, ensuring network access is limited to duly authorized users. This approach effectively minimizes the potential</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attack surface by barring unapproved access.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8. Data Distribution:</a:t>
            </a:r>
            <a:r>
              <a:rPr lang="en">
                <a:solidFill>
                  <a:schemeClr val="dk1"/>
                </a:solidFill>
                <a:latin typeface="Calibri"/>
                <a:ea typeface="Calibri"/>
                <a:cs typeface="Calibri"/>
                <a:sym typeface="Calibri"/>
              </a:rPr>
              <a:t> In blockchain networks, data is distributed across multiple nodes. Even if some nodes become inaccessible during an attack, other nodes can continue to operate and provide access to data and services.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9. Redundancy:</a:t>
            </a:r>
            <a:r>
              <a:rPr lang="en">
                <a:solidFill>
                  <a:schemeClr val="dk1"/>
                </a:solidFill>
                <a:latin typeface="Calibri"/>
                <a:ea typeface="Calibri"/>
                <a:cs typeface="Calibri"/>
                <a:sym typeface="Calibri"/>
              </a:rPr>
              <a:t> Many blockchain networks have data redundancy across multiple</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nodes. Even if some nodes are compromised by ransomware, other nodes can</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continue to operate and provide access to data and services.</a:t>
            </a:r>
            <a:endParaRPr>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50"/>
          <p:cNvSpPr txBox="1"/>
          <p:nvPr>
            <p:ph type="title"/>
          </p:nvPr>
        </p:nvSpPr>
        <p:spPr>
          <a:xfrm>
            <a:off x="177775" y="53575"/>
            <a:ext cx="8654400" cy="57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155CC"/>
                </a:solidFill>
                <a:latin typeface="Calibri"/>
                <a:ea typeface="Calibri"/>
                <a:cs typeface="Calibri"/>
                <a:sym typeface="Calibri"/>
              </a:rPr>
              <a:t>5.1 Ransomware Attack</a:t>
            </a:r>
            <a:endParaRPr b="1">
              <a:solidFill>
                <a:srgbClr val="1155CC"/>
              </a:solidFill>
              <a:latin typeface="Calibri"/>
              <a:ea typeface="Calibri"/>
              <a:cs typeface="Calibri"/>
              <a:sym typeface="Calibri"/>
            </a:endParaRPr>
          </a:p>
        </p:txBody>
      </p:sp>
      <p:sp>
        <p:nvSpPr>
          <p:cNvPr id="301" name="Google Shape;301;p50"/>
          <p:cNvSpPr txBox="1"/>
          <p:nvPr>
            <p:ph idx="1" type="body"/>
          </p:nvPr>
        </p:nvSpPr>
        <p:spPr>
          <a:xfrm>
            <a:off x="177775" y="660800"/>
            <a:ext cx="8787600" cy="443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Ransomware represents a form of a malware that locks and encrypts the files or systems of its victims, making them unusable. The perpetrators then ask for a ransom, usually in the form of cryptocurrency, to provide the decryption key needed to regain access to the locked files or systems.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Delivery Methods: Ransomware may be distributed via harmful attachments, deceptive phishing emails, compromised websites, or through flaws in software systems.</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rPr b="1" lang="en">
                <a:solidFill>
                  <a:srgbClr val="1155CC"/>
                </a:solidFill>
                <a:latin typeface="Calibri"/>
                <a:ea typeface="Calibri"/>
                <a:cs typeface="Calibri"/>
                <a:sym typeface="Calibri"/>
              </a:rPr>
              <a:t>5.1.1 Challenges:</a:t>
            </a:r>
            <a:endParaRPr b="1">
              <a:solidFill>
                <a:srgbClr val="1155CC"/>
              </a:solidFill>
              <a:latin typeface="Calibri"/>
              <a:ea typeface="Calibri"/>
              <a:cs typeface="Calibri"/>
              <a:sym typeface="Calibri"/>
            </a:endParaRPr>
          </a:p>
          <a:p>
            <a:pPr indent="-317500" lvl="0" marL="457200" rtl="0" algn="l">
              <a:spcBef>
                <a:spcPts val="120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Data Accessibility:</a:t>
            </a:r>
            <a:r>
              <a:rPr lang="en" sz="1400">
                <a:solidFill>
                  <a:schemeClr val="dk1"/>
                </a:solidFill>
                <a:latin typeface="Calibri"/>
                <a:ea typeface="Calibri"/>
                <a:cs typeface="Calibri"/>
                <a:sym typeface="Calibri"/>
              </a:rPr>
              <a:t> Ransomware can encrypt data, making it inaccessible to healthcare providers. This can have severe consequences, especially during emergencies.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Data Integrity:</a:t>
            </a:r>
            <a:r>
              <a:rPr lang="en" sz="1400">
                <a:solidFill>
                  <a:schemeClr val="dk1"/>
                </a:solidFill>
                <a:latin typeface="Calibri"/>
                <a:ea typeface="Calibri"/>
                <a:cs typeface="Calibri"/>
                <a:sym typeface="Calibri"/>
              </a:rPr>
              <a:t> While blockchain provides data integrity, ransomware can potentially exploit vulnerabilities in smart contracts or other blockchain components to manipulate data.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Decryption Key Security:</a:t>
            </a:r>
            <a:r>
              <a:rPr lang="en" sz="1400">
                <a:solidFill>
                  <a:schemeClr val="dk1"/>
                </a:solidFill>
                <a:latin typeface="Calibri"/>
                <a:ea typeface="Calibri"/>
                <a:cs typeface="Calibri"/>
                <a:sym typeface="Calibri"/>
              </a:rPr>
              <a:t> Securing the decryption keys is crucial. If attackers gain access to these keys, they can decrypt and potentially alter sensitive health data.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System Downtime:</a:t>
            </a:r>
            <a:r>
              <a:rPr lang="en" sz="1400">
                <a:solidFill>
                  <a:schemeClr val="dk1"/>
                </a:solidFill>
                <a:latin typeface="Calibri"/>
                <a:ea typeface="Calibri"/>
                <a:cs typeface="Calibri"/>
                <a:sym typeface="Calibri"/>
              </a:rPr>
              <a:t> Ransomware can cause system downtime, impacting hospital operations and patient care.</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Data Backup and Recovery:</a:t>
            </a:r>
            <a:r>
              <a:rPr lang="en" sz="1400">
                <a:solidFill>
                  <a:schemeClr val="dk1"/>
                </a:solidFill>
                <a:latin typeface="Calibri"/>
                <a:ea typeface="Calibri"/>
                <a:cs typeface="Calibri"/>
                <a:sym typeface="Calibri"/>
              </a:rPr>
              <a:t> Ensuring that data backups are secure and up-to-date is essential to recover from a ransomware attack. However, managing backups in a decentralized blockchain system can be challenging.</a:t>
            </a:r>
            <a:endParaRPr sz="14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pic>
        <p:nvPicPr>
          <p:cNvPr id="306" name="Google Shape;306;p51"/>
          <p:cNvPicPr preferRelativeResize="0"/>
          <p:nvPr/>
        </p:nvPicPr>
        <p:blipFill>
          <a:blip r:embed="rId4">
            <a:alphaModFix/>
          </a:blip>
          <a:stretch>
            <a:fillRect/>
          </a:stretch>
        </p:blipFill>
        <p:spPr>
          <a:xfrm>
            <a:off x="152400" y="152400"/>
            <a:ext cx="8839200" cy="34781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410845" lvl="0" marL="457200" rtl="0" algn="l">
              <a:spcBef>
                <a:spcPts val="0"/>
              </a:spcBef>
              <a:spcAft>
                <a:spcPts val="0"/>
              </a:spcAft>
              <a:buClr>
                <a:srgbClr val="93C47D"/>
              </a:buClr>
              <a:buSzPct val="100000"/>
              <a:buFont typeface="Calibri"/>
              <a:buAutoNum type="arabicPeriod"/>
            </a:pPr>
            <a:r>
              <a:rPr b="1" lang="en" sz="3188">
                <a:solidFill>
                  <a:srgbClr val="93C47D"/>
                </a:solidFill>
                <a:latin typeface="Calibri"/>
                <a:ea typeface="Calibri"/>
                <a:cs typeface="Calibri"/>
                <a:sym typeface="Calibri"/>
              </a:rPr>
              <a:t>Introduction</a:t>
            </a:r>
            <a:endParaRPr b="1" sz="3188">
              <a:solidFill>
                <a:srgbClr val="93C47D"/>
              </a:solidFill>
              <a:latin typeface="Calibri"/>
              <a:ea typeface="Calibri"/>
              <a:cs typeface="Calibri"/>
              <a:sym typeface="Calibri"/>
            </a:endParaRPr>
          </a:p>
          <a:p>
            <a:pPr indent="-342900" lvl="0" marL="457200" rtl="0" algn="l">
              <a:spcBef>
                <a:spcPts val="0"/>
              </a:spcBef>
              <a:spcAft>
                <a:spcPts val="0"/>
              </a:spcAft>
              <a:buClr>
                <a:srgbClr val="FFFFFF"/>
              </a:buClr>
              <a:buSzPct val="100000"/>
              <a:buFont typeface="Calibri"/>
              <a:buChar char="-"/>
            </a:pPr>
            <a:r>
              <a:rPr b="1" lang="en" sz="2000">
                <a:solidFill>
                  <a:srgbClr val="FFFFFF"/>
                </a:solidFill>
                <a:latin typeface="Calibri"/>
                <a:ea typeface="Calibri"/>
                <a:cs typeface="Calibri"/>
                <a:sym typeface="Calibri"/>
              </a:rPr>
              <a:t>Abstract</a:t>
            </a:r>
            <a:endParaRPr b="1" sz="20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ct val="100000"/>
              <a:buFont typeface="Calibri"/>
              <a:buChar char="-"/>
            </a:pPr>
            <a:r>
              <a:rPr b="1" lang="en" sz="2000">
                <a:solidFill>
                  <a:srgbClr val="FFFFFF"/>
                </a:solidFill>
                <a:latin typeface="Calibri"/>
                <a:ea typeface="Calibri"/>
                <a:cs typeface="Calibri"/>
                <a:sym typeface="Calibri"/>
              </a:rPr>
              <a:t>Existing Solutions</a:t>
            </a:r>
            <a:endParaRPr b="1" sz="2000">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pic>
        <p:nvPicPr>
          <p:cNvPr id="311" name="Google Shape;311;p52"/>
          <p:cNvPicPr preferRelativeResize="0"/>
          <p:nvPr/>
        </p:nvPicPr>
        <p:blipFill>
          <a:blip r:embed="rId4">
            <a:alphaModFix/>
          </a:blip>
          <a:stretch>
            <a:fillRect/>
          </a:stretch>
        </p:blipFill>
        <p:spPr>
          <a:xfrm>
            <a:off x="152400" y="152400"/>
            <a:ext cx="5469834"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nvSpPr>
        <p:spPr>
          <a:xfrm>
            <a:off x="223250" y="116075"/>
            <a:ext cx="8795700" cy="49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5.1.2 Existing Security Mechanism:</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sz="1800">
              <a:solidFill>
                <a:srgbClr val="1155CC"/>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Data Encryption:</a:t>
            </a:r>
            <a:r>
              <a:rPr lang="en">
                <a:solidFill>
                  <a:schemeClr val="dk1"/>
                </a:solidFill>
                <a:latin typeface="Calibri"/>
                <a:ea typeface="Calibri"/>
                <a:cs typeface="Calibri"/>
                <a:sym typeface="Calibri"/>
              </a:rPr>
              <a:t> Implement encryption for data whether it is stored (at rest) or being transferred (in transit) to safeguard it against unauthorized access.</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Immutable Ledger:</a:t>
            </a:r>
            <a:r>
              <a:rPr lang="en">
                <a:solidFill>
                  <a:schemeClr val="dk1"/>
                </a:solidFill>
                <a:latin typeface="Calibri"/>
                <a:ea typeface="Calibri"/>
                <a:cs typeface="Calibri"/>
                <a:sym typeface="Calibri"/>
              </a:rPr>
              <a:t> The immutable nature of the blockchain’s ledger means that once information is logged, it is permanent and cannot be altered or erased. This provides a safeguard against ransomware attacks that aim to encrypt or alter data.</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Regular Backups: </a:t>
            </a:r>
            <a:r>
              <a:rPr lang="en">
                <a:solidFill>
                  <a:schemeClr val="dk1"/>
                </a:solidFill>
                <a:latin typeface="Calibri"/>
                <a:ea typeface="Calibri"/>
                <a:cs typeface="Calibri"/>
                <a:sym typeface="Calibri"/>
              </a:rPr>
              <a:t>Regular backups of data, stored in a secure and decentralized manner, help ensure data recovery in case of a ransomware attack.</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Smart Contracts: </a:t>
            </a:r>
            <a:r>
              <a:rPr lang="en">
                <a:solidFill>
                  <a:schemeClr val="dk1"/>
                </a:solidFill>
                <a:latin typeface="Calibri"/>
                <a:ea typeface="Calibri"/>
                <a:cs typeface="Calibri"/>
                <a:sym typeface="Calibri"/>
              </a:rPr>
              <a:t>Use smart contracts to automate responses to ransomware attacks, such as isolating infected systems or revoking access.</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Secure Key Management: </a:t>
            </a:r>
            <a:r>
              <a:rPr lang="en">
                <a:solidFill>
                  <a:schemeClr val="dk1"/>
                </a:solidFill>
                <a:latin typeface="Calibri"/>
                <a:ea typeface="Calibri"/>
                <a:cs typeface="Calibri"/>
                <a:sym typeface="Calibri"/>
              </a:rPr>
              <a:t>Secure management of cryptographic keys used for encryption and decryption is crucial to prevent against unauthorized access.</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Network Security: </a:t>
            </a:r>
            <a:r>
              <a:rPr lang="en">
                <a:solidFill>
                  <a:schemeClr val="dk1"/>
                </a:solidFill>
                <a:latin typeface="Calibri"/>
                <a:ea typeface="Calibri"/>
                <a:cs typeface="Calibri"/>
                <a:sym typeface="Calibri"/>
              </a:rPr>
              <a:t>Establish robust network security protocols, including intrusion</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detection systems, the deployment of firewalls, and encrypted communication</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c</a:t>
            </a:r>
            <a:r>
              <a:rPr lang="en">
                <a:solidFill>
                  <a:schemeClr val="dk1"/>
                </a:solidFill>
                <a:latin typeface="Calibri"/>
                <a:ea typeface="Calibri"/>
                <a:cs typeface="Calibri"/>
                <a:sym typeface="Calibri"/>
              </a:rPr>
              <a:t>hannels, to block the entry of ransomware.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54"/>
          <p:cNvSpPr txBox="1"/>
          <p:nvPr/>
        </p:nvSpPr>
        <p:spPr>
          <a:xfrm>
            <a:off x="258950" y="107150"/>
            <a:ext cx="8769000" cy="48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7.	</a:t>
            </a:r>
            <a:r>
              <a:rPr b="1" lang="en">
                <a:solidFill>
                  <a:schemeClr val="dk1"/>
                </a:solidFill>
                <a:latin typeface="Calibri"/>
                <a:ea typeface="Calibri"/>
                <a:cs typeface="Calibri"/>
                <a:sym typeface="Calibri"/>
              </a:rPr>
              <a:t>User Training and Awareness:</a:t>
            </a:r>
            <a:r>
              <a:rPr lang="en">
                <a:solidFill>
                  <a:schemeClr val="dk1"/>
                </a:solidFill>
                <a:latin typeface="Calibri"/>
                <a:ea typeface="Calibri"/>
                <a:cs typeface="Calibri"/>
                <a:sym typeface="Calibri"/>
              </a:rPr>
              <a:t> Inform users about the dangers posed by ransomware and provide training to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help them identify possible threats. This includes recognizing phishing emails, which are often used as gateways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for ransomware attacks.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8.	Regular Software Updates and Patching: </a:t>
            </a:r>
            <a:r>
              <a:rPr lang="en">
                <a:solidFill>
                  <a:schemeClr val="dk1"/>
                </a:solidFill>
                <a:latin typeface="Calibri"/>
                <a:ea typeface="Calibri"/>
                <a:cs typeface="Calibri"/>
                <a:sym typeface="Calibri"/>
              </a:rPr>
              <a:t>Maintain current versions of all software and systems, and implement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security updates to address weaknesses that ransomware could potentially exploit.</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9.	Incident Response Plan: </a:t>
            </a:r>
            <a:r>
              <a:rPr lang="en">
                <a:solidFill>
                  <a:schemeClr val="dk1"/>
                </a:solidFill>
                <a:latin typeface="Calibri"/>
                <a:ea typeface="Calibri"/>
                <a:cs typeface="Calibri"/>
                <a:sym typeface="Calibri"/>
              </a:rPr>
              <a:t>Establish a clear and efficient incident response strategy to swiftly and effectively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manage a ransomware attack.</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sz="1800">
                <a:solidFill>
                  <a:srgbClr val="1155CC"/>
                </a:solidFill>
                <a:latin typeface="Calibri"/>
                <a:ea typeface="Calibri"/>
                <a:cs typeface="Calibri"/>
                <a:sym typeface="Calibri"/>
              </a:rPr>
              <a:t>5.1.3  Better Solutions:</a:t>
            </a:r>
            <a:endParaRPr b="1" sz="1800">
              <a:solidFill>
                <a:srgbClr val="1155CC"/>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In order to thwart an external assault, wherein the Ransomware perpetrator endeavors to transmit a transaction containing the Ransomware attack link to encrypt the MHR outside the network, all phases of the external attack algorithm are detailed below.</a:t>
            </a:r>
            <a:endParaRPr>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pic>
        <p:nvPicPr>
          <p:cNvPr id="326" name="Google Shape;326;p55"/>
          <p:cNvPicPr preferRelativeResize="0"/>
          <p:nvPr/>
        </p:nvPicPr>
        <p:blipFill>
          <a:blip r:embed="rId4">
            <a:alphaModFix/>
          </a:blip>
          <a:stretch>
            <a:fillRect/>
          </a:stretch>
        </p:blipFill>
        <p:spPr>
          <a:xfrm>
            <a:off x="152400" y="152400"/>
            <a:ext cx="6086814" cy="48387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56"/>
          <p:cNvSpPr txBox="1"/>
          <p:nvPr/>
        </p:nvSpPr>
        <p:spPr>
          <a:xfrm>
            <a:off x="142875" y="71450"/>
            <a:ext cx="8840400" cy="495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After the Medical Health Record (MHR) is uploaded to the application in the Hyperledger Fabric network, the smart contract initiates the verification process. It carefully examines the sender’s address to confirm its registration in the Blockchain network. It’s worth noting that all addresses associated with patients in the private Blockchain network can be easily identified. If the smart contract successfully validates the sender’s address as legitimate, it proceeds to verify the requested transaction, ensuring it contains data and is not empty. Once the validation is successful, the transaction is approved and executed. Conversely, if the smart contract cannot verify the sender’s address as registered, it takes actions to block the transaction request, preventing any further processing.</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Following the upload of the Medical Health Record (MHR) to the Hyperledger Fabric application, the smart contract initiates a verification process. Initially, it verifies whether the sender’s identity and permissions are registered within the Hyperledger Fabric network, as all participant identities in the private network are already well-known. If the sender’s identity is recognized and holds the necessary permissions, the smart contract proceeds with the validation of the requested transaction. This validation encompasses confirming that the transaction is not empty and complies with any predefined data format or content restrictions set by the network’s policies. Transactions failing to meet these criteria are declined by the smart contract. In instances where the transaction is incorrect or unauthorized, the smart contract takes actions to prevent further transactions from that sender and may activate specific measures outlined in the network’s governance rules or policies.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pic>
        <p:nvPicPr>
          <p:cNvPr id="336" name="Google Shape;336;p57"/>
          <p:cNvPicPr preferRelativeResize="0"/>
          <p:nvPr/>
        </p:nvPicPr>
        <p:blipFill>
          <a:blip r:embed="rId4">
            <a:alphaModFix/>
          </a:blip>
          <a:stretch>
            <a:fillRect/>
          </a:stretch>
        </p:blipFill>
        <p:spPr>
          <a:xfrm>
            <a:off x="152400" y="152400"/>
            <a:ext cx="5460430" cy="483869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58"/>
          <p:cNvSpPr txBox="1"/>
          <p:nvPr>
            <p:ph type="title"/>
          </p:nvPr>
        </p:nvSpPr>
        <p:spPr>
          <a:xfrm>
            <a:off x="98225" y="71450"/>
            <a:ext cx="8956500" cy="4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420">
                <a:solidFill>
                  <a:srgbClr val="1155CC"/>
                </a:solidFill>
                <a:latin typeface="Calibri"/>
                <a:ea typeface="Calibri"/>
                <a:cs typeface="Calibri"/>
                <a:sym typeface="Calibri"/>
              </a:rPr>
              <a:t>5.2 Network Sniffing</a:t>
            </a:r>
            <a:endParaRPr b="1" sz="2420">
              <a:solidFill>
                <a:srgbClr val="1155CC"/>
              </a:solidFill>
              <a:latin typeface="Calibri"/>
              <a:ea typeface="Calibri"/>
              <a:cs typeface="Calibri"/>
              <a:sym typeface="Calibri"/>
            </a:endParaRPr>
          </a:p>
          <a:p>
            <a:pPr indent="0" lvl="0" marL="0" rtl="0" algn="l">
              <a:spcBef>
                <a:spcPts val="0"/>
              </a:spcBef>
              <a:spcAft>
                <a:spcPts val="0"/>
              </a:spcAft>
              <a:buSzPts val="990"/>
              <a:buNone/>
            </a:pPr>
            <a:r>
              <a:t/>
            </a:r>
            <a:endParaRPr sz="2520"/>
          </a:p>
        </p:txBody>
      </p:sp>
      <p:sp>
        <p:nvSpPr>
          <p:cNvPr id="342" name="Google Shape;342;p58"/>
          <p:cNvSpPr txBox="1"/>
          <p:nvPr>
            <p:ph idx="1" type="body"/>
          </p:nvPr>
        </p:nvSpPr>
        <p:spPr>
          <a:xfrm>
            <a:off x="133950" y="598300"/>
            <a:ext cx="8956500" cy="4545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dk1"/>
                </a:solidFill>
                <a:latin typeface="Calibri"/>
                <a:ea typeface="Calibri"/>
                <a:cs typeface="Calibri"/>
                <a:sym typeface="Calibri"/>
              </a:rPr>
              <a:t>Network sniffing, also known as packet sniffing or network packet analysis, is a type of cyber attack that involves intercepting and inspecting the data packets flowing through a computer network. In the context of a blockchain-based hospital management information system, network sniffing can pose several security risks and privacy concerns. Here’s how network sniffing can impact such a system:</a:t>
            </a:r>
            <a:endParaRPr>
              <a:solidFill>
                <a:schemeClr val="dk1"/>
              </a:solidFill>
              <a:latin typeface="Calibri"/>
              <a:ea typeface="Calibri"/>
              <a:cs typeface="Calibri"/>
              <a:sym typeface="Calibri"/>
            </a:endParaRPr>
          </a:p>
          <a:p>
            <a:pPr indent="-317182" lvl="0" marL="457200" rtl="0" algn="l">
              <a:spcBef>
                <a:spcPts val="1200"/>
              </a:spcBef>
              <a:spcAft>
                <a:spcPts val="0"/>
              </a:spcAft>
              <a:buClr>
                <a:schemeClr val="dk1"/>
              </a:buClr>
              <a:buSzPct val="100000"/>
              <a:buFont typeface="Calibri"/>
              <a:buChar char="-"/>
            </a:pPr>
            <a:r>
              <a:rPr b="1" lang="en">
                <a:solidFill>
                  <a:schemeClr val="dk1"/>
                </a:solidFill>
                <a:latin typeface="Calibri"/>
                <a:ea typeface="Calibri"/>
                <a:cs typeface="Calibri"/>
                <a:sym typeface="Calibri"/>
              </a:rPr>
              <a:t>Data Interception:</a:t>
            </a:r>
            <a:r>
              <a:rPr lang="en">
                <a:solidFill>
                  <a:schemeClr val="dk1"/>
                </a:solidFill>
                <a:latin typeface="Calibri"/>
                <a:ea typeface="Calibri"/>
                <a:cs typeface="Calibri"/>
                <a:sym typeface="Calibri"/>
              </a:rPr>
              <a:t> Network sniffers monitor and scrutinize data packets moving through the network. If the hospital management system’s communication channels lack adequate encryption, this could lead to a situation where an intruder might capture confidential patient information, personal data, encompassing medical histories, and financial specifics. </a:t>
            </a:r>
            <a:endParaRPr>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Font typeface="Calibri"/>
              <a:buChar char="-"/>
            </a:pPr>
            <a:r>
              <a:rPr b="1" lang="en">
                <a:solidFill>
                  <a:schemeClr val="dk1"/>
                </a:solidFill>
                <a:latin typeface="Calibri"/>
                <a:ea typeface="Calibri"/>
                <a:cs typeface="Calibri"/>
                <a:sym typeface="Calibri"/>
              </a:rPr>
              <a:t>Privacy Violation: </a:t>
            </a:r>
            <a:r>
              <a:rPr lang="en">
                <a:solidFill>
                  <a:schemeClr val="dk1"/>
                </a:solidFill>
                <a:latin typeface="Calibri"/>
                <a:ea typeface="Calibri"/>
                <a:cs typeface="Calibri"/>
                <a:sym typeface="Calibri"/>
              </a:rPr>
              <a:t>Sniffing attacks pose a significant threat to privacy by potentially allowing unauthorized individuals to obtain patients’ private medical records, treatment strategies, and other confidential data. Such breaches can lead to the illicit acquisition of personal health information (PHI), raising significant legal and ethical issues.</a:t>
            </a:r>
            <a:endParaRPr>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Font typeface="Calibri"/>
              <a:buChar char="-"/>
            </a:pPr>
            <a:r>
              <a:rPr b="1" lang="en">
                <a:solidFill>
                  <a:schemeClr val="dk1"/>
                </a:solidFill>
                <a:latin typeface="Calibri"/>
                <a:ea typeface="Calibri"/>
                <a:cs typeface="Calibri"/>
                <a:sym typeface="Calibri"/>
              </a:rPr>
              <a:t>Credential Theft: </a:t>
            </a:r>
            <a:r>
              <a:rPr lang="en">
                <a:solidFill>
                  <a:schemeClr val="dk1"/>
                </a:solidFill>
                <a:latin typeface="Calibri"/>
                <a:ea typeface="Calibri"/>
                <a:cs typeface="Calibri"/>
                <a:sym typeface="Calibri"/>
              </a:rPr>
              <a:t>Attackers may capture login credentials (such as usernames and passwords) sent in plaintext if the system lacks encryption. Once obtained, these credentials can be used for unauthorized access to the hospital management system or other related systems. </a:t>
            </a:r>
            <a:endParaRPr>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Font typeface="Calibri"/>
              <a:buChar char="-"/>
            </a:pPr>
            <a:r>
              <a:rPr b="1" lang="en">
                <a:solidFill>
                  <a:schemeClr val="dk1"/>
                </a:solidFill>
                <a:latin typeface="Calibri"/>
                <a:ea typeface="Calibri"/>
                <a:cs typeface="Calibri"/>
                <a:sym typeface="Calibri"/>
              </a:rPr>
              <a:t>Data Manipulation:</a:t>
            </a:r>
            <a:r>
              <a:rPr lang="en">
                <a:solidFill>
                  <a:schemeClr val="dk1"/>
                </a:solidFill>
                <a:latin typeface="Calibri"/>
                <a:ea typeface="Calibri"/>
                <a:cs typeface="Calibri"/>
                <a:sym typeface="Calibri"/>
              </a:rPr>
              <a:t> In addition to intercepting data, attackers with network access can modify or inject malicious data packets into the network stream. This could lead to false medical records, incorrect diagnoses, or altered treatment plans.</a:t>
            </a:r>
            <a:endParaRPr>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Font typeface="Calibri"/>
              <a:buChar char="-"/>
            </a:pPr>
            <a:r>
              <a:rPr b="1" lang="en">
                <a:solidFill>
                  <a:schemeClr val="dk1"/>
                </a:solidFill>
                <a:latin typeface="Calibri"/>
                <a:ea typeface="Calibri"/>
                <a:cs typeface="Calibri"/>
                <a:sym typeface="Calibri"/>
              </a:rPr>
              <a:t>Distributed Denial of Service (DDoS):</a:t>
            </a:r>
            <a:r>
              <a:rPr lang="en">
                <a:solidFill>
                  <a:schemeClr val="dk1"/>
                </a:solidFill>
                <a:latin typeface="Calibri"/>
                <a:ea typeface="Calibri"/>
                <a:cs typeface="Calibri"/>
                <a:sym typeface="Calibri"/>
              </a:rPr>
              <a:t> Network sniffing can be used to identify network weaknesses, which could be exploited to launch DDoS attacks on the blockchain-based system, causing network disruption and downtime.</a:t>
            </a:r>
            <a:endParaRPr>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pic>
        <p:nvPicPr>
          <p:cNvPr id="347" name="Google Shape;347;p59"/>
          <p:cNvPicPr preferRelativeResize="0"/>
          <p:nvPr/>
        </p:nvPicPr>
        <p:blipFill>
          <a:blip r:embed="rId4">
            <a:alphaModFix/>
          </a:blip>
          <a:stretch>
            <a:fillRect/>
          </a:stretch>
        </p:blipFill>
        <p:spPr>
          <a:xfrm>
            <a:off x="152400" y="152400"/>
            <a:ext cx="6920003" cy="483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60"/>
          <p:cNvSpPr txBox="1"/>
          <p:nvPr/>
        </p:nvSpPr>
        <p:spPr>
          <a:xfrm>
            <a:off x="71450" y="71450"/>
            <a:ext cx="8858400" cy="50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5.2.1  Challenges:</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sz="1800">
              <a:solidFill>
                <a:srgbClr val="1155CC"/>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Data Sensitivity:</a:t>
            </a:r>
            <a:r>
              <a:rPr lang="en">
                <a:solidFill>
                  <a:schemeClr val="dk1"/>
                </a:solidFill>
                <a:latin typeface="Calibri"/>
                <a:ea typeface="Calibri"/>
                <a:cs typeface="Calibri"/>
                <a:sym typeface="Calibri"/>
              </a:rPr>
              <a:t> Hospital management information systems handle highly sensitive and personal health information, which, if intercepted, can have severe consequences for patient privacy and data security.</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Blockchain Vulnerabilities:</a:t>
            </a:r>
            <a:r>
              <a:rPr lang="en">
                <a:solidFill>
                  <a:schemeClr val="dk1"/>
                </a:solidFill>
                <a:latin typeface="Calibri"/>
                <a:ea typeface="Calibri"/>
                <a:cs typeface="Calibri"/>
                <a:sym typeface="Calibri"/>
              </a:rPr>
              <a:t> While blockchain is considered secure, it is not completely immune to attacks. If an attacker can intercept network traffic, they may be able to exploit vulnerabilities in the blockchain protocol or smart contracts.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Network Security:</a:t>
            </a:r>
            <a:r>
              <a:rPr lang="en">
                <a:solidFill>
                  <a:schemeClr val="dk1"/>
                </a:solidFill>
                <a:latin typeface="Calibri"/>
                <a:ea typeface="Calibri"/>
                <a:cs typeface="Calibri"/>
                <a:sym typeface="Calibri"/>
              </a:rPr>
              <a:t> Hospitals and healthcare organizations may not have robust network security measures in place, making them vulnerable to network sniffing attacks.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Encryption Limitations:</a:t>
            </a:r>
            <a:r>
              <a:rPr lang="en">
                <a:solidFill>
                  <a:schemeClr val="dk1"/>
                </a:solidFill>
                <a:latin typeface="Calibri"/>
                <a:ea typeface="Calibri"/>
                <a:cs typeface="Calibri"/>
                <a:sym typeface="Calibri"/>
              </a:rPr>
              <a:t> While data on a blockchain is typically encrypted, data in transit may not always be fully secured, providing opportunities for sniffing attacks.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rgbClr val="1155CC"/>
                </a:solidFill>
                <a:latin typeface="Calibri"/>
                <a:ea typeface="Calibri"/>
                <a:cs typeface="Calibri"/>
                <a:sym typeface="Calibri"/>
              </a:rPr>
              <a:t>5.2.2 Existing Security Mechanism:</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sz="1800">
              <a:solidFill>
                <a:srgbClr val="1155CC"/>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Encryption:</a:t>
            </a:r>
            <a:r>
              <a:rPr lang="en">
                <a:solidFill>
                  <a:schemeClr val="dk1"/>
                </a:solidFill>
                <a:latin typeface="Calibri"/>
                <a:ea typeface="Calibri"/>
                <a:cs typeface="Calibri"/>
                <a:sym typeface="Calibri"/>
              </a:rPr>
              <a:t> Utilizing robust encryption protocols like HTTPS and SSL/TLS for data in transit guarantees that intercepted data remains challenging to decipher or manipulate.</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Secure Wireless Networks: </a:t>
            </a:r>
            <a:r>
              <a:rPr lang="en">
                <a:solidFill>
                  <a:schemeClr val="dk1"/>
                </a:solidFill>
                <a:latin typeface="Calibri"/>
                <a:ea typeface="Calibri"/>
                <a:cs typeface="Calibri"/>
                <a:sym typeface="Calibri"/>
              </a:rPr>
              <a:t>Employing secure wireless protocols like WPA3 to safeguard wireless networks against unauthorized entry and eavesdropping 32 attempts.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61"/>
          <p:cNvSpPr txBox="1"/>
          <p:nvPr/>
        </p:nvSpPr>
        <p:spPr>
          <a:xfrm>
            <a:off x="133950" y="98225"/>
            <a:ext cx="8938500" cy="49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3. 	</a:t>
            </a:r>
            <a:r>
              <a:rPr b="1" lang="en">
                <a:solidFill>
                  <a:schemeClr val="dk1"/>
                </a:solidFill>
                <a:latin typeface="Calibri"/>
                <a:ea typeface="Calibri"/>
                <a:cs typeface="Calibri"/>
                <a:sym typeface="Calibri"/>
              </a:rPr>
              <a:t>VPN (Virtual Private Network):</a:t>
            </a:r>
            <a:r>
              <a:rPr lang="en">
                <a:solidFill>
                  <a:schemeClr val="dk1"/>
                </a:solidFill>
                <a:latin typeface="Calibri"/>
                <a:ea typeface="Calibri"/>
                <a:cs typeface="Calibri"/>
                <a:sym typeface="Calibri"/>
              </a:rPr>
              <a:t> Using VPNs to create secure communication channels that can protect data from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being intercepted during transmission.</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4.	</a:t>
            </a:r>
            <a:r>
              <a:rPr b="1" lang="en">
                <a:solidFill>
                  <a:schemeClr val="dk1"/>
                </a:solidFill>
                <a:latin typeface="Calibri"/>
                <a:ea typeface="Calibri"/>
                <a:cs typeface="Calibri"/>
                <a:sym typeface="Calibri"/>
              </a:rPr>
              <a:t>Blockchain Security:</a:t>
            </a:r>
            <a:r>
              <a:rPr lang="en">
                <a:solidFill>
                  <a:schemeClr val="dk1"/>
                </a:solidFill>
                <a:latin typeface="Calibri"/>
                <a:ea typeface="Calibri"/>
                <a:cs typeface="Calibri"/>
                <a:sym typeface="Calibri"/>
              </a:rPr>
              <a:t> Leveraging the built-in security attributes of blockchain, such as cryptographic hashing, digital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signatures, and agreement mechanisms, to guarantee the integrity and legitimacy of data.</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5. 	</a:t>
            </a:r>
            <a:r>
              <a:rPr b="1" lang="en">
                <a:solidFill>
                  <a:schemeClr val="dk1"/>
                </a:solidFill>
                <a:latin typeface="Calibri"/>
                <a:ea typeface="Calibri"/>
                <a:cs typeface="Calibri"/>
                <a:sym typeface="Calibri"/>
              </a:rPr>
              <a:t>Secure Channel for Key Exchange:</a:t>
            </a:r>
            <a:r>
              <a:rPr lang="en">
                <a:solidFill>
                  <a:schemeClr val="dk1"/>
                </a:solidFill>
                <a:latin typeface="Calibri"/>
                <a:ea typeface="Calibri"/>
                <a:cs typeface="Calibri"/>
                <a:sym typeface="Calibri"/>
              </a:rPr>
              <a:t> Ensuring secure channels for exchanging cryptographic keys, which are used for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encryption and decryption, to prevent key interception.</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6.	</a:t>
            </a:r>
            <a:r>
              <a:rPr b="1" lang="en">
                <a:solidFill>
                  <a:schemeClr val="dk1"/>
                </a:solidFill>
                <a:latin typeface="Calibri"/>
                <a:ea typeface="Calibri"/>
                <a:cs typeface="Calibri"/>
                <a:sym typeface="Calibri"/>
              </a:rPr>
              <a:t>Systems for the Detection and Prevention of Intrusions:</a:t>
            </a:r>
            <a:r>
              <a:rPr lang="en">
                <a:solidFill>
                  <a:schemeClr val="dk1"/>
                </a:solidFill>
                <a:latin typeface="Calibri"/>
                <a:ea typeface="Calibri"/>
                <a:cs typeface="Calibri"/>
                <a:sym typeface="Calibri"/>
              </a:rPr>
              <a:t> Enforcing the intrusion detection and prevention systems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for the purpose of overseeing network traffic and identifying possible instances of sniffing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7.	</a:t>
            </a:r>
            <a:r>
              <a:rPr b="1" lang="en">
                <a:solidFill>
                  <a:schemeClr val="dk1"/>
                </a:solidFill>
                <a:latin typeface="Calibri"/>
                <a:ea typeface="Calibri"/>
                <a:cs typeface="Calibri"/>
                <a:sym typeface="Calibri"/>
              </a:rPr>
              <a:t>Regular Security Audits: </a:t>
            </a:r>
            <a:r>
              <a:rPr lang="en">
                <a:solidFill>
                  <a:schemeClr val="dk1"/>
                </a:solidFill>
                <a:latin typeface="Calibri"/>
                <a:ea typeface="Calibri"/>
                <a:cs typeface="Calibri"/>
                <a:sym typeface="Calibri"/>
              </a:rPr>
              <a:t>Performing routine security audits and vulnerability assessments to detect and rectify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potential system weaknesses.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8.	</a:t>
            </a:r>
            <a:r>
              <a:rPr b="1" lang="en">
                <a:solidFill>
                  <a:schemeClr val="dk1"/>
                </a:solidFill>
                <a:latin typeface="Calibri"/>
                <a:ea typeface="Calibri"/>
                <a:cs typeface="Calibri"/>
                <a:sym typeface="Calibri"/>
              </a:rPr>
              <a:t>User Training and Awareness: </a:t>
            </a:r>
            <a:r>
              <a:rPr lang="en">
                <a:solidFill>
                  <a:schemeClr val="dk1"/>
                </a:solidFill>
                <a:latin typeface="Calibri"/>
                <a:ea typeface="Calibri"/>
                <a:cs typeface="Calibri"/>
                <a:sym typeface="Calibri"/>
              </a:rPr>
              <a:t>Teaching individuals about security best practices and providing training to help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them identify potential threats can contribute to the prevention of sniffing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9.	</a:t>
            </a:r>
            <a:r>
              <a:rPr b="1" lang="en">
                <a:solidFill>
                  <a:schemeClr val="dk1"/>
                </a:solidFill>
                <a:latin typeface="Calibri"/>
                <a:ea typeface="Calibri"/>
                <a:cs typeface="Calibri"/>
                <a:sym typeface="Calibri"/>
              </a:rPr>
              <a:t>Access Control:</a:t>
            </a:r>
            <a:r>
              <a:rPr lang="en">
                <a:solidFill>
                  <a:schemeClr val="dk1"/>
                </a:solidFill>
                <a:latin typeface="Calibri"/>
                <a:ea typeface="Calibri"/>
                <a:cs typeface="Calibri"/>
                <a:sym typeface="Calibri"/>
              </a:rPr>
              <a:t> Enforce robust access control measures to guarantee that sensitiv</a:t>
            </a:r>
            <a:r>
              <a:rPr lang="en">
                <a:solidFill>
                  <a:schemeClr val="dk1"/>
                </a:solidFill>
                <a:latin typeface="Calibri"/>
                <a:ea typeface="Calibri"/>
                <a:cs typeface="Calibri"/>
                <a:sym typeface="Calibri"/>
              </a:rPr>
              <a:t>e </a:t>
            </a:r>
            <a:r>
              <a:rPr lang="en">
                <a:solidFill>
                  <a:schemeClr val="dk1"/>
                </a:solidFill>
                <a:latin typeface="Calibri"/>
                <a:ea typeface="Calibri"/>
                <a:cs typeface="Calibri"/>
                <a:sym typeface="Calibri"/>
              </a:rPr>
              <a:t>information is only accessible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to individuals with proper authorization.</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10.	</a:t>
            </a:r>
            <a:r>
              <a:rPr b="1" lang="en">
                <a:solidFill>
                  <a:schemeClr val="dk1"/>
                </a:solidFill>
                <a:latin typeface="Calibri"/>
                <a:ea typeface="Calibri"/>
                <a:cs typeface="Calibri"/>
                <a:sym typeface="Calibri"/>
              </a:rPr>
              <a:t>Monitoring and Logging:</a:t>
            </a:r>
            <a:r>
              <a:rPr lang="en">
                <a:solidFill>
                  <a:schemeClr val="dk1"/>
                </a:solidFill>
                <a:latin typeface="Calibri"/>
                <a:ea typeface="Calibri"/>
                <a:cs typeface="Calibri"/>
                <a:sym typeface="Calibri"/>
              </a:rPr>
              <a:t> Monitoring network traffic and maintaining logs to identify any unusual or suspicious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activity that could indicate a sniffing attack.</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311700" y="186875"/>
            <a:ext cx="8520600" cy="46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1155CC"/>
                </a:solidFill>
                <a:latin typeface="Calibri"/>
                <a:ea typeface="Calibri"/>
                <a:cs typeface="Calibri"/>
                <a:sym typeface="Calibri"/>
              </a:rPr>
              <a:t>1.1	Abstract</a:t>
            </a:r>
            <a:endParaRPr b="1" sz="1800">
              <a:solidFill>
                <a:srgbClr val="1155CC"/>
              </a:solidFill>
              <a:latin typeface="Calibri"/>
              <a:ea typeface="Calibri"/>
              <a:cs typeface="Calibri"/>
              <a:sym typeface="Calibri"/>
            </a:endParaRPr>
          </a:p>
          <a:p>
            <a:pPr indent="0" lvl="0" marL="0" rtl="0" algn="l">
              <a:spcBef>
                <a:spcPts val="0"/>
              </a:spcBef>
              <a:spcAft>
                <a:spcPts val="0"/>
              </a:spcAft>
              <a:buSzPts val="990"/>
              <a:buNone/>
            </a:pPr>
            <a:r>
              <a:t/>
            </a:r>
            <a:endParaRPr b="1" sz="1440">
              <a:solidFill>
                <a:srgbClr val="1155CC"/>
              </a:solidFill>
              <a:latin typeface="Calibri"/>
              <a:ea typeface="Calibri"/>
              <a:cs typeface="Calibri"/>
              <a:sym typeface="Calibri"/>
            </a:endParaRPr>
          </a:p>
        </p:txBody>
      </p:sp>
      <p:sp>
        <p:nvSpPr>
          <p:cNvPr id="78" name="Google Shape;78;p17"/>
          <p:cNvSpPr txBox="1"/>
          <p:nvPr>
            <p:ph idx="1" type="body"/>
          </p:nvPr>
        </p:nvSpPr>
        <p:spPr>
          <a:xfrm>
            <a:off x="311700" y="587325"/>
            <a:ext cx="8520600" cy="44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today’s dynamic healthcare landscape, efficient patient management and electronic medical record (EMR) automation are critical for enhancing healthcare services. The proposed system utilizes blockchain technology to create a decentralized, transparent, and immutable ledger for patient data, ensuring the integrity, security, and interoperability of health records. This innovative approach not only facilitates seamless access to accurate patient information for healthcare providers but also empowers patients to have control over their data, enhancing patient privacy and consent management.</a:t>
            </a:r>
            <a:endParaRPr sz="1400">
              <a:solidFill>
                <a:schemeClr val="dk1"/>
              </a:solidFill>
              <a:latin typeface="Calibri"/>
              <a:ea typeface="Calibri"/>
              <a:cs typeface="Calibri"/>
              <a:sym typeface="Calibri"/>
            </a:endParaRPr>
          </a:p>
          <a:p>
            <a:pPr indent="0" lvl="0" marL="0" rtl="0" algn="l">
              <a:spcBef>
                <a:spcPts val="1200"/>
              </a:spcBef>
              <a:spcAft>
                <a:spcPts val="1200"/>
              </a:spcAft>
              <a:buClr>
                <a:schemeClr val="dk1"/>
              </a:buClr>
              <a:buSzPts val="1100"/>
              <a:buFont typeface="Arial"/>
              <a:buNone/>
            </a:pPr>
            <a:r>
              <a:rPr lang="en" sz="1400">
                <a:solidFill>
                  <a:schemeClr val="dk1"/>
                </a:solidFill>
                <a:latin typeface="Calibri"/>
                <a:ea typeface="Calibri"/>
                <a:cs typeface="Calibri"/>
                <a:sym typeface="Calibri"/>
              </a:rPr>
              <a:t>The project aims to design and develop a blockchain-based Hospital Management Information System (H-MIS) that integrates patient management and EMR automation, also ensure data security, privacy, and integrity using blockchain technology. The security part involves improving the resistance of the HMIS towards various attacks(Ransomware attack, Network Sniffing, DDOS, ,etc). By leveraging smart contracts, the system automates and streamlines various healthcare processes, from billing to insurance claims, improving efficiency and reducing administrative costs.</a:t>
            </a:r>
            <a:endParaRPr sz="1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62"/>
          <p:cNvSpPr txBox="1"/>
          <p:nvPr/>
        </p:nvSpPr>
        <p:spPr>
          <a:xfrm>
            <a:off x="107150" y="98225"/>
            <a:ext cx="8840400" cy="50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5.2.3 Better Solutions:</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sz="1800">
              <a:solidFill>
                <a:srgbClr val="1155CC"/>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Use fixed node identities and uphold a secure peer roster to deter attackers from introducing counterfeit nodes into the network. Introduce robust access control measures within the blockchain network to limit entry to authorized individuals exclusively. Evaluate the adoption of IPv6 in place of IPv4 to bolster network</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security and diminish vulnerability to address-centric attacks.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Utilize secure communication protocols such as HTTPS and encrypted channels to safeguard blockchain-related information, encompassing usernames and passwords. Opt for a switched network design instead of hubs to guarantee that data is exclusively directed to its intended recipients within the blockchain network.</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To enhance security within the blockchain environment, introduce password-based authentication for shared directories and services to thwart unauthorized entry.</a:t>
            </a:r>
            <a:endParaRPr>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63"/>
          <p:cNvSpPr txBox="1"/>
          <p:nvPr>
            <p:ph type="title"/>
          </p:nvPr>
        </p:nvSpPr>
        <p:spPr>
          <a:xfrm>
            <a:off x="62500" y="116075"/>
            <a:ext cx="8769600" cy="55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155CC"/>
                </a:solidFill>
                <a:latin typeface="Calibri"/>
                <a:ea typeface="Calibri"/>
                <a:cs typeface="Calibri"/>
                <a:sym typeface="Calibri"/>
              </a:rPr>
              <a:t>5.3 DDOS Attack</a:t>
            </a:r>
            <a:endParaRPr b="1">
              <a:solidFill>
                <a:srgbClr val="1155CC"/>
              </a:solidFill>
              <a:latin typeface="Calibri"/>
              <a:ea typeface="Calibri"/>
              <a:cs typeface="Calibri"/>
              <a:sym typeface="Calibri"/>
            </a:endParaRPr>
          </a:p>
        </p:txBody>
      </p:sp>
      <p:sp>
        <p:nvSpPr>
          <p:cNvPr id="368" name="Google Shape;368;p63"/>
          <p:cNvSpPr txBox="1"/>
          <p:nvPr>
            <p:ph idx="1" type="body"/>
          </p:nvPr>
        </p:nvSpPr>
        <p:spPr>
          <a:xfrm>
            <a:off x="62500" y="669575"/>
            <a:ext cx="8956500" cy="4411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A DDoS (distributed denial of service) attack is a type of attack that attempts to overwhelm a network by flooding it with a large amount of traffic. The goal of this type of attack is to prevent the HMIS from being accessible to its target users, which is usually healthcare providers or patients. A DDoS attack can happen in a number of ways, but one of the most common is a DDoS attack on a Blockchain-based Hospital.</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rPr lang="en" sz="1400">
                <a:solidFill>
                  <a:schemeClr val="dk1"/>
                </a:solidFill>
                <a:latin typeface="Calibri"/>
                <a:ea typeface="Calibri"/>
                <a:cs typeface="Calibri"/>
                <a:sym typeface="Calibri"/>
              </a:rPr>
              <a:t>Here’s how it can happen in a Blockchain-Based HMIS:</a:t>
            </a:r>
            <a:endParaRPr sz="1400">
              <a:solidFill>
                <a:schemeClr val="dk1"/>
              </a:solidFill>
              <a:latin typeface="Calibri"/>
              <a:ea typeface="Calibri"/>
              <a:cs typeface="Calibri"/>
              <a:sym typeface="Calibri"/>
            </a:endParaRPr>
          </a:p>
          <a:p>
            <a:pPr indent="-317500" lvl="0" marL="457200" rtl="0" algn="l">
              <a:spcBef>
                <a:spcPts val="120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Overloading Blockchain Nodes:</a:t>
            </a:r>
            <a:r>
              <a:rPr lang="en" sz="1400">
                <a:solidFill>
                  <a:schemeClr val="dk1"/>
                </a:solidFill>
                <a:latin typeface="Calibri"/>
                <a:ea typeface="Calibri"/>
                <a:cs typeface="Calibri"/>
                <a:sym typeface="Calibri"/>
              </a:rPr>
              <a:t> Attackers may target the blockchain nodes that are part of the HMIS, attempting to overwhelm them with traffic in order to prevent them from processing and validating transactions.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Targeting Network Infrastructure:</a:t>
            </a:r>
            <a:r>
              <a:rPr lang="en" sz="1400">
                <a:solidFill>
                  <a:schemeClr val="dk1"/>
                </a:solidFill>
                <a:latin typeface="Calibri"/>
                <a:ea typeface="Calibri"/>
                <a:cs typeface="Calibri"/>
                <a:sym typeface="Calibri"/>
              </a:rPr>
              <a:t> Attackers may also target the underlying network infrastructure of the HMIS, such as servers and data centers, with the goal of overloading them and causing a system outage.</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Exploiting Smart Contracts: </a:t>
            </a:r>
            <a:r>
              <a:rPr lang="en" sz="1400">
                <a:solidFill>
                  <a:schemeClr val="dk1"/>
                </a:solidFill>
                <a:latin typeface="Calibri"/>
                <a:ea typeface="Calibri"/>
                <a:cs typeface="Calibri"/>
                <a:sym typeface="Calibri"/>
              </a:rPr>
              <a:t>If the HMIS utilizes smart contracts, attackers could exploit vulnerabilities in the smart contracts to create conditions that lead to a DDoS attack.</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rPr lang="en" sz="1400">
                <a:solidFill>
                  <a:schemeClr val="dk1"/>
                </a:solidFill>
                <a:latin typeface="Calibri"/>
                <a:ea typeface="Calibri"/>
                <a:cs typeface="Calibri"/>
                <a:sym typeface="Calibri"/>
              </a:rPr>
              <a:t>A DDoS (Distributed Denial of Service) attack on a blockchain-based Hospital Management Information System (HMIS) could have serious consequences, potentially hindering healthcare providers’ access to crucial patient data, thereby jeopardizing patient treatment. Such an attack might also lead to financial repercussions and harm the reputation of the medical facility. To counteract the threat of DDoS attacks, it is essential to deploy strong cybersecurity strategies, including the use of firewalls, systems for detecting and preventing intrusions, and services specifically designed for DDoS attack mitigation.</a:t>
            </a:r>
            <a:endParaRPr sz="14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64"/>
          <p:cNvSpPr txBox="1"/>
          <p:nvPr/>
        </p:nvSpPr>
        <p:spPr>
          <a:xfrm>
            <a:off x="133950" y="107150"/>
            <a:ext cx="8885100" cy="49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pic>
        <p:nvPicPr>
          <p:cNvPr id="374" name="Google Shape;374;p64"/>
          <p:cNvPicPr preferRelativeResize="0"/>
          <p:nvPr/>
        </p:nvPicPr>
        <p:blipFill>
          <a:blip r:embed="rId4">
            <a:alphaModFix/>
          </a:blip>
          <a:stretch>
            <a:fillRect/>
          </a:stretch>
        </p:blipFill>
        <p:spPr>
          <a:xfrm>
            <a:off x="1182479" y="0"/>
            <a:ext cx="6779043"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pic>
        <p:nvPicPr>
          <p:cNvPr id="379" name="Google Shape;379;p65"/>
          <p:cNvPicPr preferRelativeResize="0"/>
          <p:nvPr/>
        </p:nvPicPr>
        <p:blipFill>
          <a:blip r:embed="rId4">
            <a:alphaModFix/>
          </a:blip>
          <a:stretch>
            <a:fillRect/>
          </a:stretch>
        </p:blipFill>
        <p:spPr>
          <a:xfrm>
            <a:off x="152400" y="152400"/>
            <a:ext cx="7169949" cy="4035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66"/>
          <p:cNvSpPr txBox="1"/>
          <p:nvPr/>
        </p:nvSpPr>
        <p:spPr>
          <a:xfrm>
            <a:off x="98225" y="89300"/>
            <a:ext cx="8947500" cy="49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5.3.1  Challenges:</a:t>
            </a:r>
            <a:endParaRPr b="1">
              <a:solidFill>
                <a:srgbClr val="1155CC"/>
              </a:solidFill>
            </a:endParaRPr>
          </a:p>
          <a:p>
            <a:pPr indent="0" lvl="0" marL="0" rtl="0" algn="l">
              <a:spcBef>
                <a:spcPts val="0"/>
              </a:spcBef>
              <a:spcAft>
                <a:spcPts val="0"/>
              </a:spcAft>
              <a:buNone/>
            </a:pPr>
            <a:r>
              <a:t/>
            </a:r>
            <a:endParaRPr b="1">
              <a:solidFill>
                <a:srgbClr val="1155CC"/>
              </a:solidFill>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Network Overload:</a:t>
            </a:r>
            <a:r>
              <a:rPr lang="en">
                <a:solidFill>
                  <a:schemeClr val="dk1"/>
                </a:solidFill>
                <a:latin typeface="Calibri"/>
                <a:ea typeface="Calibri"/>
                <a:cs typeface="Calibri"/>
                <a:sym typeface="Calibri"/>
              </a:rPr>
              <a:t> A DDoS attack involves overwhelming the network with a flood of internet traffic, which can lead to the network being overloaded and becoming slow or completely unavailable.</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Blockchain Node Overload: </a:t>
            </a:r>
            <a:r>
              <a:rPr lang="en">
                <a:solidFill>
                  <a:schemeClr val="dk1"/>
                </a:solidFill>
                <a:latin typeface="Calibri"/>
                <a:ea typeface="Calibri"/>
                <a:cs typeface="Calibri"/>
                <a:sym typeface="Calibri"/>
              </a:rPr>
              <a:t>The blockchain nodes may be targeted to disrupt the validation and processing of transactions, potentially causing delays or halting the blockchain operation.</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Smart Contract Vulnerabilities:</a:t>
            </a:r>
            <a:r>
              <a:rPr lang="en">
                <a:solidFill>
                  <a:schemeClr val="dk1"/>
                </a:solidFill>
                <a:latin typeface="Calibri"/>
                <a:ea typeface="Calibri"/>
                <a:cs typeface="Calibri"/>
                <a:sym typeface="Calibri"/>
              </a:rPr>
              <a:t> If smart contracts are employed in the HMIS, DDoS attacks can exploit vulnerabilities in the smart contracts to create conditions that overload the system.</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Scalability Issues:</a:t>
            </a:r>
            <a:r>
              <a:rPr lang="en">
                <a:solidFill>
                  <a:schemeClr val="dk1"/>
                </a:solidFill>
                <a:latin typeface="Calibri"/>
                <a:ea typeface="Calibri"/>
                <a:cs typeface="Calibri"/>
                <a:sym typeface="Calibri"/>
              </a:rPr>
              <a:t> Blockchains typically have limitations on the number of transactions they can process per second. A DDoS attack can exploit this limitation to cause a backlog of transactions, resulting in delays in data recording and retrieval.</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Mitigation Resource Consumption: </a:t>
            </a:r>
            <a:r>
              <a:rPr lang="en">
                <a:solidFill>
                  <a:schemeClr val="dk1"/>
                </a:solidFill>
                <a:latin typeface="Calibri"/>
                <a:ea typeface="Calibri"/>
                <a:cs typeface="Calibri"/>
                <a:sym typeface="Calibri"/>
              </a:rPr>
              <a:t>Addressing a DDoS attack requires significant resources, such as processing power and storage, which can be costly.</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Legal and Regulatory Compliance:</a:t>
            </a:r>
            <a:r>
              <a:rPr lang="en">
                <a:solidFill>
                  <a:schemeClr val="dk1"/>
                </a:solidFill>
                <a:latin typeface="Calibri"/>
                <a:ea typeface="Calibri"/>
                <a:cs typeface="Calibri"/>
                <a:sym typeface="Calibri"/>
              </a:rPr>
              <a:t> Hospitals are subject to strict legal and regulatory requirements for data protection and patient privacy. A DDoS attack that compromises the HMIS could lead to violations of these regulations.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Patient Care Disruption: </a:t>
            </a:r>
            <a:r>
              <a:rPr lang="en">
                <a:solidFill>
                  <a:schemeClr val="dk1"/>
                </a:solidFill>
                <a:latin typeface="Calibri"/>
                <a:ea typeface="Calibri"/>
                <a:cs typeface="Calibri"/>
                <a:sym typeface="Calibri"/>
              </a:rPr>
              <a:t>In the healthcare setting, any disruption in the availability of patient information can have serious consequences for patient care. A DDoS attack that disrupts the HMIS could potentially jeopardize patient safety.</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Financial Implications: </a:t>
            </a:r>
            <a:r>
              <a:rPr lang="en">
                <a:solidFill>
                  <a:schemeClr val="dk1"/>
                </a:solidFill>
                <a:latin typeface="Calibri"/>
                <a:ea typeface="Calibri"/>
                <a:cs typeface="Calibri"/>
                <a:sym typeface="Calibri"/>
              </a:rPr>
              <a:t>A DDoS attack can have financial implications for the healthcare institution, including the costs of mitigating the attack and potential fines for regulatory non-compliance.</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Reputation Damage:</a:t>
            </a:r>
            <a:r>
              <a:rPr lang="en">
                <a:solidFill>
                  <a:schemeClr val="dk1"/>
                </a:solidFill>
                <a:latin typeface="Calibri"/>
                <a:ea typeface="Calibri"/>
                <a:cs typeface="Calibri"/>
                <a:sym typeface="Calibri"/>
              </a:rPr>
              <a:t> A successful DDoS attack can damage the reputation of the healthcare institution, potentially leading to a loss of patient trust.</a:t>
            </a:r>
            <a:endParaRPr b="1">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pic>
        <p:nvPicPr>
          <p:cNvPr id="389" name="Google Shape;389;p67"/>
          <p:cNvPicPr preferRelativeResize="0"/>
          <p:nvPr/>
        </p:nvPicPr>
        <p:blipFill>
          <a:blip r:embed="rId4">
            <a:alphaModFix/>
          </a:blip>
          <a:stretch>
            <a:fillRect/>
          </a:stretch>
        </p:blipFill>
        <p:spPr>
          <a:xfrm>
            <a:off x="152400" y="152400"/>
            <a:ext cx="6110471" cy="48386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68"/>
          <p:cNvSpPr txBox="1"/>
          <p:nvPr/>
        </p:nvSpPr>
        <p:spPr>
          <a:xfrm>
            <a:off x="89300" y="53575"/>
            <a:ext cx="8956500" cy="49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5.3.2 Existing Security Mechanism:</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1. 	DDoS Mitigation Services:</a:t>
            </a:r>
            <a:r>
              <a:rPr lang="en">
                <a:solidFill>
                  <a:schemeClr val="dk1"/>
                </a:solidFill>
                <a:latin typeface="Calibri"/>
                <a:ea typeface="Calibri"/>
                <a:cs typeface="Calibri"/>
                <a:sym typeface="Calibri"/>
              </a:rPr>
              <a:t> Utilize specialized DDoS mitigation services such as Cloudflare, Akamai, or Arbor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Networks, which can detect and mitigate large-scale DDoS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2.</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Web Application Firewalls (WAF): </a:t>
            </a:r>
            <a:r>
              <a:rPr lang="en">
                <a:solidFill>
                  <a:schemeClr val="dk1"/>
                </a:solidFill>
                <a:latin typeface="Calibri"/>
                <a:ea typeface="Calibri"/>
                <a:cs typeface="Calibri"/>
                <a:sym typeface="Calibri"/>
              </a:rPr>
              <a:t>Employ Web Application Firewalls to filter out malicious traffic and protect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against application-layer DDoS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3.</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Use of IDPS:</a:t>
            </a:r>
            <a:r>
              <a:rPr lang="en">
                <a:solidFill>
                  <a:schemeClr val="dk1"/>
                </a:solidFill>
                <a:latin typeface="Calibri"/>
                <a:ea typeface="Calibri"/>
                <a:cs typeface="Calibri"/>
                <a:sym typeface="Calibri"/>
              </a:rPr>
              <a:t> Deploy Intrusion Detection and Prevention Systems to recognize and halt DDoS attacks by detecting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established patterns of such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4.</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Traffic Control:</a:t>
            </a:r>
            <a:r>
              <a:rPr lang="en">
                <a:solidFill>
                  <a:schemeClr val="dk1"/>
                </a:solidFill>
                <a:latin typeface="Calibri"/>
                <a:ea typeface="Calibri"/>
                <a:cs typeface="Calibri"/>
                <a:sym typeface="Calibri"/>
              </a:rPr>
              <a:t> Employ methods such as rate limiting and traffic shaping to regulate network traffic flow and avert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system overloads.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5.</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Content Delivery Networks (CDN):</a:t>
            </a:r>
            <a:r>
              <a:rPr lang="en">
                <a:solidFill>
                  <a:schemeClr val="dk1"/>
                </a:solidFill>
                <a:latin typeface="Calibri"/>
                <a:ea typeface="Calibri"/>
                <a:cs typeface="Calibri"/>
                <a:sym typeface="Calibri"/>
              </a:rPr>
              <a:t> Employ Content Delivery Networks to spread inbound traffic over several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servers, thereby diminishing the severity of DDoS attacks.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6.</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Anycast Networking:</a:t>
            </a:r>
            <a:r>
              <a:rPr lang="en">
                <a:solidFill>
                  <a:schemeClr val="dk1"/>
                </a:solidFill>
                <a:latin typeface="Calibri"/>
                <a:ea typeface="Calibri"/>
                <a:cs typeface="Calibri"/>
                <a:sym typeface="Calibri"/>
              </a:rPr>
              <a:t> Apply Anycast networking techniques to disperse network traffic over various locations,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effectively reducing the severity of large-scale DDoS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7.</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Redundant Infrastructure:</a:t>
            </a:r>
            <a:r>
              <a:rPr lang="en">
                <a:solidFill>
                  <a:schemeClr val="dk1"/>
                </a:solidFill>
                <a:latin typeface="Calibri"/>
                <a:ea typeface="Calibri"/>
                <a:cs typeface="Calibri"/>
                <a:sym typeface="Calibri"/>
              </a:rPr>
              <a:t> Establish redundant infrastructure with failover capabilities to maintain system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availability in the event of an attack.</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8.</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Application of Load Balancers:</a:t>
            </a:r>
            <a:r>
              <a:rPr lang="en">
                <a:solidFill>
                  <a:schemeClr val="dk1"/>
                </a:solidFill>
                <a:latin typeface="Calibri"/>
                <a:ea typeface="Calibri"/>
                <a:cs typeface="Calibri"/>
                <a:sym typeface="Calibri"/>
              </a:rPr>
              <a:t> Utilizing load balancing tools to evenly distribute incoming traffic across numerous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servers, ensuring no single server bears excessive load.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9.</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Data Backup and Recovery:</a:t>
            </a:r>
            <a:r>
              <a:rPr lang="en">
                <a:solidFill>
                  <a:schemeClr val="dk1"/>
                </a:solidFill>
                <a:latin typeface="Calibri"/>
                <a:ea typeface="Calibri"/>
                <a:cs typeface="Calibri"/>
                <a:sym typeface="Calibri"/>
              </a:rPr>
              <a:t> Consistently back up essential data and establish a strong recovery plan to quickly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restore services following an attack.</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69"/>
          <p:cNvSpPr txBox="1"/>
          <p:nvPr/>
        </p:nvSpPr>
        <p:spPr>
          <a:xfrm>
            <a:off x="116075" y="80375"/>
            <a:ext cx="8849400" cy="50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10. 	Security Audits and Penetration Testing:</a:t>
            </a:r>
            <a:r>
              <a:rPr lang="en">
                <a:solidFill>
                  <a:schemeClr val="dk1"/>
                </a:solidFill>
                <a:latin typeface="Calibri"/>
                <a:ea typeface="Calibri"/>
                <a:cs typeface="Calibri"/>
                <a:sym typeface="Calibri"/>
              </a:rPr>
              <a:t> Perform frequent security assessments and penetration tests to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discover and address potential weaknesses exploitable in DDoS attacks.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11. 	Ongoing Network Surveillance:</a:t>
            </a:r>
            <a:r>
              <a:rPr lang="en">
                <a:solidFill>
                  <a:schemeClr val="dk1"/>
                </a:solidFill>
                <a:latin typeface="Calibri"/>
                <a:ea typeface="Calibri"/>
                <a:cs typeface="Calibri"/>
                <a:sym typeface="Calibri"/>
              </a:rPr>
              <a:t> Implement continuous network monitoring to identify and tackle DDoS attacks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promptly. Establish a detailed incident response strategy for effective and swift attack mitigation.</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12. 	Blockchain-Specific Protections:</a:t>
            </a:r>
            <a:r>
              <a:rPr lang="en">
                <a:solidFill>
                  <a:schemeClr val="dk1"/>
                </a:solidFill>
                <a:latin typeface="Calibri"/>
                <a:ea typeface="Calibri"/>
                <a:cs typeface="Calibri"/>
                <a:sym typeface="Calibri"/>
              </a:rPr>
              <a:t> In a blockchain-based system, ensure that the network has sufficient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decentralization to prevent attacks on individual nodes from affecting the entire network. Implement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cryptographic measures and consensus algorithms that provide additional protection against DDoS attacks.</a:t>
            </a:r>
            <a:endParaRPr>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70"/>
          <p:cNvSpPr txBox="1"/>
          <p:nvPr/>
        </p:nvSpPr>
        <p:spPr>
          <a:xfrm>
            <a:off x="125025" y="71450"/>
            <a:ext cx="8956500" cy="50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5.3.3 Better Solutions:</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a:p>
            <a:pPr indent="-311150" lvl="0" marL="457200" rtl="0" algn="l">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Uncle blocks: The defense mechanism against Uncle blocks BDoS has been specifically tailored to counter Nakamoto consensus-based cryptocurrencies like Bitcoin, but its effectiveness varies when applied to different cryptocurrencies, including Hyperledger Fabric. This variance in effectiveness can be attributed to the inherent uncle block mechanism in Hyperledger Fabric, which provides incentives to miners who successfully mine blocks directly linked to the primary blockchain.</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This characteristic disrupts BDoS attacks because, even if a rational miner does not emerge as the winner of the mining competition, their block still receives a reward. As a result, when an attacker publishes a block header, it no longer significantly diminishes the expected profits of rational miners within the Hyperledger Fabric</a:t>
            </a:r>
            <a:endParaRPr sz="1300">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network.</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It’s crucial to emphasize that this approach doesn’t offer incentives to blocks that aren’t directly linked to the primary blockchain. This leaves room for the possibility of alternative attack strategies that could potentially reduce the expected reward, such as publishing two-block headers to create a fork from the most recent block in the chain. However, conducting a detailed design and investigation of such potential attacks falls beyond the scope of this research within the context of Hyperledger Fabric.</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Disregarding Attacker’s Blocks in the Mining Competition: Another potential approach to mitigate the impact of the attack involves altering the behavior of miners so that, in the event of a blockchain fork, miners prioritize blocks that were not generated by the attacker. However, the key challenge lies in distinguishing attack blocks from legitimate ones. Employing a third-party service for this purpose is not feasible as it contradicts the decentralized principles of the system and opens the door to false accusations. Instead, we propose a classification method based on the time gap between receiving the block header and receiving the complete block. In cases of non-attack blocks, we can reasonably assume that this time interval remains within a certain bound, such as one minute. Blocks with longer intervals are deemed suspicious in this context.</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7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solidFill>
                  <a:srgbClr val="6AA84F"/>
                </a:solidFill>
              </a:rPr>
              <a:t>6. HMIS DApp </a:t>
            </a:r>
            <a:r>
              <a:rPr b="1" lang="en">
                <a:solidFill>
                  <a:srgbClr val="6AA84F"/>
                </a:solidFill>
              </a:rPr>
              <a:t>Demo</a:t>
            </a:r>
            <a:endParaRPr b="1">
              <a:solidFill>
                <a:srgbClr val="6AA84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1155CC"/>
                </a:solidFill>
                <a:latin typeface="Calibri"/>
                <a:ea typeface="Calibri"/>
                <a:cs typeface="Calibri"/>
                <a:sym typeface="Calibri"/>
              </a:rPr>
              <a:t>1.2	Existing Solutions</a:t>
            </a:r>
            <a:endParaRPr sz="1800"/>
          </a:p>
        </p:txBody>
      </p:sp>
      <p:sp>
        <p:nvSpPr>
          <p:cNvPr id="84" name="Google Shape;84;p18"/>
          <p:cNvSpPr txBox="1"/>
          <p:nvPr>
            <p:ph idx="1" type="body"/>
          </p:nvPr>
        </p:nvSpPr>
        <p:spPr>
          <a:xfrm>
            <a:off x="356350" y="955475"/>
            <a:ext cx="8706900" cy="285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Currently, Electronic Health Record (EHR) Systems are widely used, which serve as electronic representations of patients’ medical records. EHRs digitally store various important patient information like medical histories, diagnoses, medication details, and treatment protocols, essentially replacing traditional paper charts. Additionally, Health Information Exchange (HIE) Systems are employed by hospitals. These systems enable efficient exchange of patient information among various healthcare providers and entities, enhancing the coordination of patient care. Despite their transformative impact on healthcare administration, these systems face certain challenges. For instance, EHR and HIE systems often encounter difficulties with interoperability, hindering the seamless exchange of information across diverse platforms and systems. Furthermore, securing patient data is a critical issue, as hospitals and healthcare organizations frequently become targets of cyber attacks.</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3" name="Shape 413"/>
        <p:cNvGrpSpPr/>
        <p:nvPr/>
      </p:nvGrpSpPr>
      <p:grpSpPr>
        <a:xfrm>
          <a:off x="0" y="0"/>
          <a:ext cx="0" cy="0"/>
          <a:chOff x="0" y="0"/>
          <a:chExt cx="0" cy="0"/>
        </a:xfrm>
      </p:grpSpPr>
      <p:pic>
        <p:nvPicPr>
          <p:cNvPr id="414" name="Google Shape;414;p72"/>
          <p:cNvPicPr preferRelativeResize="0"/>
          <p:nvPr/>
        </p:nvPicPr>
        <p:blipFill>
          <a:blip r:embed="rId3">
            <a:alphaModFix/>
          </a:blip>
          <a:stretch>
            <a:fillRect/>
          </a:stretch>
        </p:blipFill>
        <p:spPr>
          <a:xfrm>
            <a:off x="152400" y="496500"/>
            <a:ext cx="8919199" cy="41789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8" name="Shape 418"/>
        <p:cNvGrpSpPr/>
        <p:nvPr/>
      </p:nvGrpSpPr>
      <p:grpSpPr>
        <a:xfrm>
          <a:off x="0" y="0"/>
          <a:ext cx="0" cy="0"/>
          <a:chOff x="0" y="0"/>
          <a:chExt cx="0" cy="0"/>
        </a:xfrm>
      </p:grpSpPr>
      <p:pic>
        <p:nvPicPr>
          <p:cNvPr id="419" name="Google Shape;419;p73"/>
          <p:cNvPicPr preferRelativeResize="0"/>
          <p:nvPr/>
        </p:nvPicPr>
        <p:blipFill>
          <a:blip r:embed="rId3">
            <a:alphaModFix/>
          </a:blip>
          <a:stretch>
            <a:fillRect/>
          </a:stretch>
        </p:blipFill>
        <p:spPr>
          <a:xfrm>
            <a:off x="152400" y="152400"/>
            <a:ext cx="2287043" cy="4838702"/>
          </a:xfrm>
          <a:prstGeom prst="rect">
            <a:avLst/>
          </a:prstGeom>
          <a:noFill/>
          <a:ln>
            <a:noFill/>
          </a:ln>
        </p:spPr>
      </p:pic>
      <p:pic>
        <p:nvPicPr>
          <p:cNvPr id="420" name="Google Shape;420;p73"/>
          <p:cNvPicPr preferRelativeResize="0"/>
          <p:nvPr/>
        </p:nvPicPr>
        <p:blipFill>
          <a:blip r:embed="rId4">
            <a:alphaModFix/>
          </a:blip>
          <a:stretch>
            <a:fillRect/>
          </a:stretch>
        </p:blipFill>
        <p:spPr>
          <a:xfrm>
            <a:off x="3367618" y="152400"/>
            <a:ext cx="2296493" cy="4838702"/>
          </a:xfrm>
          <a:prstGeom prst="rect">
            <a:avLst/>
          </a:prstGeom>
          <a:noFill/>
          <a:ln>
            <a:noFill/>
          </a:ln>
        </p:spPr>
      </p:pic>
      <p:pic>
        <p:nvPicPr>
          <p:cNvPr id="421" name="Google Shape;421;p73"/>
          <p:cNvPicPr preferRelativeResize="0"/>
          <p:nvPr/>
        </p:nvPicPr>
        <p:blipFill>
          <a:blip r:embed="rId5">
            <a:alphaModFix/>
          </a:blip>
          <a:stretch>
            <a:fillRect/>
          </a:stretch>
        </p:blipFill>
        <p:spPr>
          <a:xfrm>
            <a:off x="6344061" y="224800"/>
            <a:ext cx="2284680"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5" name="Shape 425"/>
        <p:cNvGrpSpPr/>
        <p:nvPr/>
      </p:nvGrpSpPr>
      <p:grpSpPr>
        <a:xfrm>
          <a:off x="0" y="0"/>
          <a:ext cx="0" cy="0"/>
          <a:chOff x="0" y="0"/>
          <a:chExt cx="0" cy="0"/>
        </a:xfrm>
      </p:grpSpPr>
      <p:pic>
        <p:nvPicPr>
          <p:cNvPr id="426" name="Google Shape;426;p74"/>
          <p:cNvPicPr preferRelativeResize="0"/>
          <p:nvPr/>
        </p:nvPicPr>
        <p:blipFill>
          <a:blip r:embed="rId3">
            <a:alphaModFix/>
          </a:blip>
          <a:stretch>
            <a:fillRect/>
          </a:stretch>
        </p:blipFill>
        <p:spPr>
          <a:xfrm>
            <a:off x="152400" y="152400"/>
            <a:ext cx="2922704" cy="4838699"/>
          </a:xfrm>
          <a:prstGeom prst="rect">
            <a:avLst/>
          </a:prstGeom>
          <a:noFill/>
          <a:ln>
            <a:noFill/>
          </a:ln>
        </p:spPr>
      </p:pic>
      <p:pic>
        <p:nvPicPr>
          <p:cNvPr id="427" name="Google Shape;427;p74"/>
          <p:cNvPicPr preferRelativeResize="0"/>
          <p:nvPr/>
        </p:nvPicPr>
        <p:blipFill>
          <a:blip r:embed="rId4">
            <a:alphaModFix/>
          </a:blip>
          <a:stretch>
            <a:fillRect/>
          </a:stretch>
        </p:blipFill>
        <p:spPr>
          <a:xfrm>
            <a:off x="3227504" y="152400"/>
            <a:ext cx="3180643" cy="4838701"/>
          </a:xfrm>
          <a:prstGeom prst="rect">
            <a:avLst/>
          </a:prstGeom>
          <a:noFill/>
          <a:ln>
            <a:noFill/>
          </a:ln>
        </p:spPr>
      </p:pic>
      <p:pic>
        <p:nvPicPr>
          <p:cNvPr id="428" name="Google Shape;428;p74"/>
          <p:cNvPicPr preferRelativeResize="0"/>
          <p:nvPr/>
        </p:nvPicPr>
        <p:blipFill>
          <a:blip r:embed="rId5">
            <a:alphaModFix/>
          </a:blip>
          <a:stretch>
            <a:fillRect/>
          </a:stretch>
        </p:blipFill>
        <p:spPr>
          <a:xfrm>
            <a:off x="6560547" y="152400"/>
            <a:ext cx="2431053" cy="38851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2" name="Shape 432"/>
        <p:cNvGrpSpPr/>
        <p:nvPr/>
      </p:nvGrpSpPr>
      <p:grpSpPr>
        <a:xfrm>
          <a:off x="0" y="0"/>
          <a:ext cx="0" cy="0"/>
          <a:chOff x="0" y="0"/>
          <a:chExt cx="0" cy="0"/>
        </a:xfrm>
      </p:grpSpPr>
      <p:pic>
        <p:nvPicPr>
          <p:cNvPr id="433" name="Google Shape;433;p75"/>
          <p:cNvPicPr preferRelativeResize="0"/>
          <p:nvPr/>
        </p:nvPicPr>
        <p:blipFill>
          <a:blip r:embed="rId3">
            <a:alphaModFix/>
          </a:blip>
          <a:stretch>
            <a:fillRect/>
          </a:stretch>
        </p:blipFill>
        <p:spPr>
          <a:xfrm>
            <a:off x="1517800" y="152400"/>
            <a:ext cx="2279955" cy="4838702"/>
          </a:xfrm>
          <a:prstGeom prst="rect">
            <a:avLst/>
          </a:prstGeom>
          <a:noFill/>
          <a:ln>
            <a:noFill/>
          </a:ln>
        </p:spPr>
      </p:pic>
      <p:pic>
        <p:nvPicPr>
          <p:cNvPr id="434" name="Google Shape;434;p75"/>
          <p:cNvPicPr preferRelativeResize="0"/>
          <p:nvPr/>
        </p:nvPicPr>
        <p:blipFill>
          <a:blip r:embed="rId4">
            <a:alphaModFix/>
          </a:blip>
          <a:stretch>
            <a:fillRect/>
          </a:stretch>
        </p:blipFill>
        <p:spPr>
          <a:xfrm>
            <a:off x="5501730" y="152400"/>
            <a:ext cx="2289405"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8" name="Shape 438"/>
        <p:cNvGrpSpPr/>
        <p:nvPr/>
      </p:nvGrpSpPr>
      <p:grpSpPr>
        <a:xfrm>
          <a:off x="0" y="0"/>
          <a:ext cx="0" cy="0"/>
          <a:chOff x="0" y="0"/>
          <a:chExt cx="0" cy="0"/>
        </a:xfrm>
      </p:grpSpPr>
      <p:pic>
        <p:nvPicPr>
          <p:cNvPr id="439" name="Google Shape;439;p76"/>
          <p:cNvPicPr preferRelativeResize="0"/>
          <p:nvPr/>
        </p:nvPicPr>
        <p:blipFill>
          <a:blip r:embed="rId3">
            <a:alphaModFix/>
          </a:blip>
          <a:stretch>
            <a:fillRect/>
          </a:stretch>
        </p:blipFill>
        <p:spPr>
          <a:xfrm>
            <a:off x="6356800" y="152400"/>
            <a:ext cx="2282317" cy="4838702"/>
          </a:xfrm>
          <a:prstGeom prst="rect">
            <a:avLst/>
          </a:prstGeom>
          <a:noFill/>
          <a:ln>
            <a:noFill/>
          </a:ln>
        </p:spPr>
      </p:pic>
      <p:pic>
        <p:nvPicPr>
          <p:cNvPr id="440" name="Google Shape;440;p76"/>
          <p:cNvPicPr preferRelativeResize="0"/>
          <p:nvPr/>
        </p:nvPicPr>
        <p:blipFill>
          <a:blip r:embed="rId4">
            <a:alphaModFix/>
          </a:blip>
          <a:stretch>
            <a:fillRect/>
          </a:stretch>
        </p:blipFill>
        <p:spPr>
          <a:xfrm>
            <a:off x="3352767" y="152400"/>
            <a:ext cx="2279955" cy="4838702"/>
          </a:xfrm>
          <a:prstGeom prst="rect">
            <a:avLst/>
          </a:prstGeom>
          <a:noFill/>
          <a:ln>
            <a:noFill/>
          </a:ln>
        </p:spPr>
      </p:pic>
      <p:pic>
        <p:nvPicPr>
          <p:cNvPr id="441" name="Google Shape;441;p76"/>
          <p:cNvPicPr preferRelativeResize="0"/>
          <p:nvPr/>
        </p:nvPicPr>
        <p:blipFill>
          <a:blip r:embed="rId5">
            <a:alphaModFix/>
          </a:blip>
          <a:stretch>
            <a:fillRect/>
          </a:stretch>
        </p:blipFill>
        <p:spPr>
          <a:xfrm>
            <a:off x="344022" y="152400"/>
            <a:ext cx="2284680"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5" name="Shape 445"/>
        <p:cNvGrpSpPr/>
        <p:nvPr/>
      </p:nvGrpSpPr>
      <p:grpSpPr>
        <a:xfrm>
          <a:off x="0" y="0"/>
          <a:ext cx="0" cy="0"/>
          <a:chOff x="0" y="0"/>
          <a:chExt cx="0" cy="0"/>
        </a:xfrm>
      </p:grpSpPr>
      <p:pic>
        <p:nvPicPr>
          <p:cNvPr id="446" name="Google Shape;446;p77"/>
          <p:cNvPicPr preferRelativeResize="0"/>
          <p:nvPr/>
        </p:nvPicPr>
        <p:blipFill>
          <a:blip r:embed="rId3">
            <a:alphaModFix/>
          </a:blip>
          <a:stretch>
            <a:fillRect/>
          </a:stretch>
        </p:blipFill>
        <p:spPr>
          <a:xfrm>
            <a:off x="5490505" y="152400"/>
            <a:ext cx="2287043" cy="4838702"/>
          </a:xfrm>
          <a:prstGeom prst="rect">
            <a:avLst/>
          </a:prstGeom>
          <a:noFill/>
          <a:ln>
            <a:noFill/>
          </a:ln>
        </p:spPr>
      </p:pic>
      <p:pic>
        <p:nvPicPr>
          <p:cNvPr id="447" name="Google Shape;447;p77"/>
          <p:cNvPicPr preferRelativeResize="0"/>
          <p:nvPr/>
        </p:nvPicPr>
        <p:blipFill>
          <a:blip r:embed="rId4">
            <a:alphaModFix/>
          </a:blip>
          <a:stretch>
            <a:fillRect/>
          </a:stretch>
        </p:blipFill>
        <p:spPr>
          <a:xfrm>
            <a:off x="1300575" y="152400"/>
            <a:ext cx="2277592"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1" name="Shape 451"/>
        <p:cNvGrpSpPr/>
        <p:nvPr/>
      </p:nvGrpSpPr>
      <p:grpSpPr>
        <a:xfrm>
          <a:off x="0" y="0"/>
          <a:ext cx="0" cy="0"/>
          <a:chOff x="0" y="0"/>
          <a:chExt cx="0" cy="0"/>
        </a:xfrm>
      </p:grpSpPr>
      <p:pic>
        <p:nvPicPr>
          <p:cNvPr id="452" name="Google Shape;452;p78"/>
          <p:cNvPicPr preferRelativeResize="0"/>
          <p:nvPr/>
        </p:nvPicPr>
        <p:blipFill>
          <a:blip r:embed="rId3">
            <a:alphaModFix/>
          </a:blip>
          <a:stretch>
            <a:fillRect/>
          </a:stretch>
        </p:blipFill>
        <p:spPr>
          <a:xfrm>
            <a:off x="3360725" y="152400"/>
            <a:ext cx="2287043" cy="4838702"/>
          </a:xfrm>
          <a:prstGeom prst="rect">
            <a:avLst/>
          </a:prstGeom>
          <a:noFill/>
          <a:ln>
            <a:noFill/>
          </a:ln>
        </p:spPr>
      </p:pic>
      <p:pic>
        <p:nvPicPr>
          <p:cNvPr id="453" name="Google Shape;453;p78"/>
          <p:cNvPicPr preferRelativeResize="0"/>
          <p:nvPr/>
        </p:nvPicPr>
        <p:blipFill>
          <a:blip r:embed="rId4">
            <a:alphaModFix/>
          </a:blip>
          <a:stretch>
            <a:fillRect/>
          </a:stretch>
        </p:blipFill>
        <p:spPr>
          <a:xfrm>
            <a:off x="523068" y="111000"/>
            <a:ext cx="2253966" cy="4838702"/>
          </a:xfrm>
          <a:prstGeom prst="rect">
            <a:avLst/>
          </a:prstGeom>
          <a:noFill/>
          <a:ln>
            <a:noFill/>
          </a:ln>
        </p:spPr>
      </p:pic>
      <p:pic>
        <p:nvPicPr>
          <p:cNvPr id="454" name="Google Shape;454;p78"/>
          <p:cNvPicPr preferRelativeResize="0"/>
          <p:nvPr/>
        </p:nvPicPr>
        <p:blipFill>
          <a:blip r:embed="rId5">
            <a:alphaModFix/>
          </a:blip>
          <a:stretch>
            <a:fillRect/>
          </a:stretch>
        </p:blipFill>
        <p:spPr>
          <a:xfrm>
            <a:off x="6575943" y="111000"/>
            <a:ext cx="2289405"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8" name="Shape 458"/>
        <p:cNvGrpSpPr/>
        <p:nvPr/>
      </p:nvGrpSpPr>
      <p:grpSpPr>
        <a:xfrm>
          <a:off x="0" y="0"/>
          <a:ext cx="0" cy="0"/>
          <a:chOff x="0" y="0"/>
          <a:chExt cx="0" cy="0"/>
        </a:xfrm>
      </p:grpSpPr>
      <p:pic>
        <p:nvPicPr>
          <p:cNvPr id="459" name="Google Shape;459;p79"/>
          <p:cNvPicPr preferRelativeResize="0"/>
          <p:nvPr/>
        </p:nvPicPr>
        <p:blipFill>
          <a:blip r:embed="rId3">
            <a:alphaModFix/>
          </a:blip>
          <a:stretch>
            <a:fillRect/>
          </a:stretch>
        </p:blipFill>
        <p:spPr>
          <a:xfrm>
            <a:off x="3493500" y="152400"/>
            <a:ext cx="2296493" cy="4838702"/>
          </a:xfrm>
          <a:prstGeom prst="rect">
            <a:avLst/>
          </a:prstGeom>
          <a:noFill/>
          <a:ln>
            <a:noFill/>
          </a:ln>
        </p:spPr>
      </p:pic>
      <p:pic>
        <p:nvPicPr>
          <p:cNvPr id="460" name="Google Shape;460;p79"/>
          <p:cNvPicPr preferRelativeResize="0"/>
          <p:nvPr/>
        </p:nvPicPr>
        <p:blipFill>
          <a:blip r:embed="rId4">
            <a:alphaModFix/>
          </a:blip>
          <a:stretch>
            <a:fillRect/>
          </a:stretch>
        </p:blipFill>
        <p:spPr>
          <a:xfrm>
            <a:off x="356693" y="152400"/>
            <a:ext cx="2284680" cy="4838702"/>
          </a:xfrm>
          <a:prstGeom prst="rect">
            <a:avLst/>
          </a:prstGeom>
          <a:noFill/>
          <a:ln>
            <a:noFill/>
          </a:ln>
        </p:spPr>
      </p:pic>
      <p:pic>
        <p:nvPicPr>
          <p:cNvPr id="461" name="Google Shape;461;p79"/>
          <p:cNvPicPr preferRelativeResize="0"/>
          <p:nvPr/>
        </p:nvPicPr>
        <p:blipFill>
          <a:blip r:embed="rId5">
            <a:alphaModFix/>
          </a:blip>
          <a:stretch>
            <a:fillRect/>
          </a:stretch>
        </p:blipFill>
        <p:spPr>
          <a:xfrm>
            <a:off x="6506225" y="4362900"/>
            <a:ext cx="2161949" cy="628200"/>
          </a:xfrm>
          <a:prstGeom prst="rect">
            <a:avLst/>
          </a:prstGeom>
          <a:noFill/>
          <a:ln>
            <a:noFill/>
          </a:ln>
        </p:spPr>
      </p:pic>
      <p:pic>
        <p:nvPicPr>
          <p:cNvPr id="462" name="Google Shape;462;p79"/>
          <p:cNvPicPr preferRelativeResize="0"/>
          <p:nvPr/>
        </p:nvPicPr>
        <p:blipFill>
          <a:blip r:embed="rId6">
            <a:alphaModFix/>
          </a:blip>
          <a:stretch>
            <a:fillRect/>
          </a:stretch>
        </p:blipFill>
        <p:spPr>
          <a:xfrm>
            <a:off x="6506225" y="152400"/>
            <a:ext cx="2161950" cy="4210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8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solidFill>
                  <a:srgbClr val="6AA84F"/>
                </a:solidFill>
              </a:rPr>
              <a:t>7. FrontEnd and BackEnd</a:t>
            </a:r>
            <a:endParaRPr b="1">
              <a:solidFill>
                <a:srgbClr val="6AA84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81"/>
          <p:cNvSpPr txBox="1"/>
          <p:nvPr/>
        </p:nvSpPr>
        <p:spPr>
          <a:xfrm>
            <a:off x="82750" y="113775"/>
            <a:ext cx="8968200" cy="49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6550" lvl="0" marL="457200" rtl="0" algn="l">
              <a:spcBef>
                <a:spcPts val="0"/>
              </a:spcBef>
              <a:spcAft>
                <a:spcPts val="0"/>
              </a:spcAft>
              <a:buClr>
                <a:srgbClr val="38761D"/>
              </a:buClr>
              <a:buSzPts val="1700"/>
              <a:buAutoNum type="arabicPeriod"/>
            </a:pPr>
            <a:r>
              <a:rPr b="1" lang="en" sz="1700">
                <a:solidFill>
                  <a:srgbClr val="38761D"/>
                </a:solidFill>
              </a:rPr>
              <a:t>React Native</a:t>
            </a:r>
            <a:endParaRPr b="1" sz="1700">
              <a:solidFill>
                <a:srgbClr val="38761D"/>
              </a:solidFill>
            </a:endParaRPr>
          </a:p>
          <a:p>
            <a:pPr indent="0" lvl="0" marL="0" rtl="0" algn="l">
              <a:spcBef>
                <a:spcPts val="0"/>
              </a:spcBef>
              <a:spcAft>
                <a:spcPts val="0"/>
              </a:spcAft>
              <a:buClr>
                <a:schemeClr val="dk1"/>
              </a:buClr>
              <a:buSzPts val="1100"/>
              <a:buFont typeface="Arial"/>
              <a:buNone/>
            </a:pPr>
            <a:r>
              <a:rPr lang="en" sz="1700">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Framework by Facebook for native mobile app development using JavaScript and React</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Enables coding once and deploying on both iOS and Android platforms</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Facilitates development for multiple platforms using a single codebase</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chemeClr val="dk2"/>
              </a:solidFill>
              <a:latin typeface="Calibri"/>
              <a:ea typeface="Calibri"/>
              <a:cs typeface="Calibri"/>
              <a:sym typeface="Calibri"/>
            </a:endParaRPr>
          </a:p>
          <a:p>
            <a:pPr indent="-336550" lvl="0" marL="457200" rtl="0" algn="l">
              <a:spcBef>
                <a:spcPts val="0"/>
              </a:spcBef>
              <a:spcAft>
                <a:spcPts val="0"/>
              </a:spcAft>
              <a:buClr>
                <a:srgbClr val="38761D"/>
              </a:buClr>
              <a:buSzPts val="1700"/>
              <a:buAutoNum type="arabicPeriod"/>
            </a:pPr>
            <a:r>
              <a:rPr b="1" lang="en" sz="1700">
                <a:solidFill>
                  <a:srgbClr val="38761D"/>
                </a:solidFill>
              </a:rPr>
              <a:t>Expo Go</a:t>
            </a:r>
            <a:endParaRPr b="1" sz="1700">
              <a:solidFill>
                <a:srgbClr val="38761D"/>
              </a:solidFill>
            </a:endParaRPr>
          </a:p>
          <a:p>
            <a:pPr indent="0" lvl="0" marL="0" rtl="0" algn="l">
              <a:spcBef>
                <a:spcPts val="0"/>
              </a:spcBef>
              <a:spcAft>
                <a:spcPts val="0"/>
              </a:spcAft>
              <a:buClr>
                <a:schemeClr val="dk1"/>
              </a:buClr>
              <a:buSzPts val="1100"/>
              <a:buFont typeface="Arial"/>
              <a:buNone/>
            </a:pPr>
            <a:r>
              <a:rPr lang="en" sz="1700">
                <a:latin typeface="Calibri"/>
                <a:ea typeface="Calibri"/>
                <a:cs typeface="Calibri"/>
                <a:sym typeface="Calibri"/>
              </a:rPr>
              <a:t>- </a:t>
            </a:r>
            <a:r>
              <a:rPr lang="en" sz="1600">
                <a:latin typeface="Calibri"/>
                <a:ea typeface="Calibri"/>
                <a:cs typeface="Calibri"/>
                <a:sym typeface="Calibri"/>
              </a:rPr>
              <a:t>Free app on iOS and Android for viewing and testing React Native projects on real devices</a:t>
            </a:r>
            <a:endParaRPr sz="1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latin typeface="Calibri"/>
                <a:ea typeface="Calibri"/>
                <a:cs typeface="Calibri"/>
                <a:sym typeface="Calibri"/>
              </a:rPr>
              <a:t>- Allows viewing projects without compiling app binaries every time a change is made</a:t>
            </a:r>
            <a:endParaRPr sz="1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latin typeface="Calibri"/>
                <a:ea typeface="Calibri"/>
                <a:cs typeface="Calibri"/>
                <a:sym typeface="Calibri"/>
              </a:rPr>
              <a:t>- Streamlines development and testing process with QR code scanning</a:t>
            </a:r>
            <a:endParaRPr sz="1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2"/>
              </a:solidFill>
              <a:latin typeface="Calibri"/>
              <a:ea typeface="Calibri"/>
              <a:cs typeface="Calibri"/>
              <a:sym typeface="Calibri"/>
            </a:endParaRPr>
          </a:p>
          <a:p>
            <a:pPr indent="-336550" lvl="0" marL="457200" rtl="0" algn="l">
              <a:spcBef>
                <a:spcPts val="0"/>
              </a:spcBef>
              <a:spcAft>
                <a:spcPts val="0"/>
              </a:spcAft>
              <a:buClr>
                <a:srgbClr val="38761D"/>
              </a:buClr>
              <a:buSzPts val="1700"/>
              <a:buAutoNum type="arabicPeriod"/>
            </a:pPr>
            <a:r>
              <a:rPr b="1" lang="en" sz="1700">
                <a:solidFill>
                  <a:srgbClr val="38761D"/>
                </a:solidFill>
              </a:rPr>
              <a:t>Firebase</a:t>
            </a:r>
            <a:endParaRPr b="1" sz="1700">
              <a:solidFill>
                <a:srgbClr val="38761D"/>
              </a:solidFill>
            </a:endParaRPr>
          </a:p>
          <a:p>
            <a:pPr indent="0" lvl="0" marL="0" rtl="0" algn="l">
              <a:spcBef>
                <a:spcPts val="0"/>
              </a:spcBef>
              <a:spcAft>
                <a:spcPts val="0"/>
              </a:spcAft>
              <a:buClr>
                <a:schemeClr val="dk1"/>
              </a:buClr>
              <a:buSzPts val="1100"/>
              <a:buFont typeface="Arial"/>
              <a:buNone/>
            </a:pPr>
            <a:r>
              <a:rPr lang="en" sz="1700">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Platform by Google for creating mobile and web applications</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Offers tools and services for building high-quality apps, enhancing performance, and expanding user base</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 Features include analytics, databases, messaging, crash reporting, authentication, and file storage</a:t>
            </a:r>
            <a:endParaRPr sz="17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2622">
                <a:solidFill>
                  <a:srgbClr val="93C47D"/>
                </a:solidFill>
              </a:rPr>
              <a:t>2.  State of the art</a:t>
            </a:r>
            <a:endParaRPr b="1" sz="2622">
              <a:solidFill>
                <a:srgbClr val="93C47D"/>
              </a:solidFill>
            </a:endParaRPr>
          </a:p>
          <a:p>
            <a:pPr indent="-342900" lvl="0" marL="457200" rtl="0" algn="l">
              <a:spcBef>
                <a:spcPts val="0"/>
              </a:spcBef>
              <a:spcAft>
                <a:spcPts val="0"/>
              </a:spcAft>
              <a:buClr>
                <a:srgbClr val="FFFFFF"/>
              </a:buClr>
              <a:buSzPct val="100000"/>
              <a:buChar char="-"/>
            </a:pPr>
            <a:r>
              <a:rPr b="1" lang="en" sz="2000">
                <a:solidFill>
                  <a:srgbClr val="FFFFFF"/>
                </a:solidFill>
              </a:rPr>
              <a:t>Why Blockchain</a:t>
            </a:r>
            <a:endParaRPr b="1" sz="2000">
              <a:solidFill>
                <a:srgbClr val="FFFFFF"/>
              </a:solidFill>
            </a:endParaRPr>
          </a:p>
          <a:p>
            <a:pPr indent="-342900" lvl="0" marL="457200" rtl="0" algn="l">
              <a:spcBef>
                <a:spcPts val="0"/>
              </a:spcBef>
              <a:spcAft>
                <a:spcPts val="0"/>
              </a:spcAft>
              <a:buClr>
                <a:srgbClr val="FFFFFF"/>
              </a:buClr>
              <a:buSzPct val="100000"/>
              <a:buChar char="-"/>
            </a:pPr>
            <a:r>
              <a:rPr b="1" lang="en" sz="2000">
                <a:solidFill>
                  <a:srgbClr val="FFFFFF"/>
                </a:solidFill>
              </a:rPr>
              <a:t>Types of Blockchain Networks</a:t>
            </a:r>
            <a:endParaRPr b="1" sz="2000">
              <a:solidFill>
                <a:srgbClr val="FFFFFF"/>
              </a:solidFill>
            </a:endParaRPr>
          </a:p>
          <a:p>
            <a:pPr indent="0" lvl="0" marL="457200" rtl="0" algn="l">
              <a:spcBef>
                <a:spcPts val="0"/>
              </a:spcBef>
              <a:spcAft>
                <a:spcPts val="0"/>
              </a:spcAft>
              <a:buNone/>
            </a:pPr>
            <a:r>
              <a:t/>
            </a:r>
            <a:endParaRPr b="1" sz="2000">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82"/>
          <p:cNvSpPr txBox="1"/>
          <p:nvPr/>
        </p:nvSpPr>
        <p:spPr>
          <a:xfrm>
            <a:off x="113775" y="103450"/>
            <a:ext cx="8916600" cy="48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38761D"/>
                </a:solidFill>
              </a:rPr>
              <a:t>4. initializeApp and getFirestore</a:t>
            </a:r>
            <a:endParaRPr b="1" sz="1600">
              <a:solidFill>
                <a:srgbClr val="38761D"/>
              </a:solidFill>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initializeApp: Initializes Firebase application instance using configuration object</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getFirestore: Gets instance of Firestore, Firebase's NoSQL cloud database</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Used to interact with Firestore database for operations like reading, writing, updating, and listening to data</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700">
                <a:solidFill>
                  <a:srgbClr val="38761D"/>
                </a:solidFill>
              </a:rPr>
              <a:t>5. Firebase Database</a:t>
            </a:r>
            <a:endParaRPr b="1" sz="1700">
              <a:solidFill>
                <a:srgbClr val="38761D"/>
              </a:solidFill>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Realtime Database for cloud-hosted NoSQL database</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Facilitates storage and real-time synchronization of data among users</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Features JSON format storage and declarative security rules for data protection</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700">
                <a:solidFill>
                  <a:srgbClr val="38761D"/>
                </a:solidFill>
              </a:rPr>
              <a:t>6. Authentication</a:t>
            </a:r>
            <a:endParaRPr b="1" sz="1700">
              <a:solidFill>
                <a:srgbClr val="38761D"/>
              </a:solidFill>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Firebase Authentication for backend services and SDKs to authenticate users</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Supports various methods including email/password, social media accounts, and phone numbers</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 Integrates with Firebase services and third-party providers for user authentication management</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1" name="Shape 481"/>
        <p:cNvGrpSpPr/>
        <p:nvPr/>
      </p:nvGrpSpPr>
      <p:grpSpPr>
        <a:xfrm>
          <a:off x="0" y="0"/>
          <a:ext cx="0" cy="0"/>
          <a:chOff x="0" y="0"/>
          <a:chExt cx="0" cy="0"/>
        </a:xfrm>
      </p:grpSpPr>
      <p:sp>
        <p:nvSpPr>
          <p:cNvPr id="482" name="Google Shape;482;p83"/>
          <p:cNvSpPr txBox="1"/>
          <p:nvPr/>
        </p:nvSpPr>
        <p:spPr>
          <a:xfrm>
            <a:off x="51725" y="144825"/>
            <a:ext cx="9020100" cy="48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38761D"/>
                </a:solidFill>
              </a:rPr>
              <a:t>7. Architecture Flow</a:t>
            </a:r>
            <a:endParaRPr b="1" sz="1800">
              <a:solidFill>
                <a:srgbClr val="38761D"/>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483" name="Google Shape;483;p83"/>
          <p:cNvPicPr preferRelativeResize="0"/>
          <p:nvPr/>
        </p:nvPicPr>
        <p:blipFill>
          <a:blip r:embed="rId4">
            <a:alphaModFix/>
          </a:blip>
          <a:stretch>
            <a:fillRect/>
          </a:stretch>
        </p:blipFill>
        <p:spPr>
          <a:xfrm>
            <a:off x="427525" y="680000"/>
            <a:ext cx="7009724" cy="44197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84"/>
          <p:cNvSpPr txBox="1"/>
          <p:nvPr/>
        </p:nvSpPr>
        <p:spPr>
          <a:xfrm>
            <a:off x="175850" y="113775"/>
            <a:ext cx="8781900" cy="48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38761D"/>
                </a:solidFill>
                <a:latin typeface="Calibri"/>
                <a:ea typeface="Calibri"/>
                <a:cs typeface="Calibri"/>
                <a:sym typeface="Calibri"/>
              </a:rPr>
              <a:t>8. JSON Web Token (JWT)</a:t>
            </a:r>
            <a:endParaRPr b="1" sz="1800">
              <a:solidFill>
                <a:srgbClr val="38761D"/>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700">
                <a:solidFill>
                  <a:schemeClr val="dk1"/>
                </a:solidFill>
                <a:latin typeface="Calibri"/>
                <a:ea typeface="Calibri"/>
                <a:cs typeface="Calibri"/>
                <a:sym typeface="Calibri"/>
              </a:rPr>
              <a:t>A JSON Web Token (JWT) is a compact method for representing claims shared between two parties. It comprises three parts: a header, a payload, and a signature. The header typically includes the token type and hash algorithm. The payload carries claims, usually about a user, along with other data. The signature verifies that the token has not been tampered with. JWTs are commonly used in authentication and data exchange processes due to their compact format, ideal for inclusion in HTTP headers or URL query parameters.</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800">
                <a:solidFill>
                  <a:srgbClr val="38761D"/>
                </a:solidFill>
                <a:latin typeface="Calibri"/>
                <a:ea typeface="Calibri"/>
                <a:cs typeface="Calibri"/>
                <a:sym typeface="Calibri"/>
              </a:rPr>
              <a:t>9. Authorization with JWT</a:t>
            </a:r>
            <a:endParaRPr b="1" sz="1800">
              <a:solidFill>
                <a:srgbClr val="38761D"/>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700">
                <a:solidFill>
                  <a:schemeClr val="dk1"/>
                </a:solidFill>
                <a:latin typeface="Calibri"/>
                <a:ea typeface="Calibri"/>
                <a:cs typeface="Calibri"/>
                <a:sym typeface="Calibri"/>
              </a:rPr>
              <a:t>1. User Authentication:</a:t>
            </a:r>
            <a:r>
              <a:rPr lang="en" sz="1700">
                <a:solidFill>
                  <a:schemeClr val="dk1"/>
                </a:solidFill>
                <a:latin typeface="Calibri"/>
                <a:ea typeface="Calibri"/>
                <a:cs typeface="Calibri"/>
                <a:sym typeface="Calibri"/>
              </a:rPr>
              <a:t> The user logs in with credentials (e.g., username, password).</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700">
                <a:solidFill>
                  <a:schemeClr val="dk1"/>
                </a:solidFill>
                <a:latin typeface="Calibri"/>
                <a:ea typeface="Calibri"/>
                <a:cs typeface="Calibri"/>
                <a:sym typeface="Calibri"/>
              </a:rPr>
              <a:t>2. Generate JWT:</a:t>
            </a:r>
            <a:r>
              <a:rPr lang="en" sz="1700">
                <a:solidFill>
                  <a:schemeClr val="dk1"/>
                </a:solidFill>
                <a:latin typeface="Calibri"/>
                <a:ea typeface="Calibri"/>
                <a:cs typeface="Calibri"/>
                <a:sym typeface="Calibri"/>
              </a:rPr>
              <a:t> Upon successful authentication, the server creates a JWT containing user claims and other data needed for authorization, signing it with a secret key or key pair.</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700">
                <a:solidFill>
                  <a:schemeClr val="dk1"/>
                </a:solidFill>
                <a:latin typeface="Calibri"/>
                <a:ea typeface="Calibri"/>
                <a:cs typeface="Calibri"/>
                <a:sym typeface="Calibri"/>
              </a:rPr>
              <a:t>3. Send JWT to Client:</a:t>
            </a:r>
            <a:r>
              <a:rPr lang="en" sz="1700">
                <a:solidFill>
                  <a:schemeClr val="dk1"/>
                </a:solidFill>
                <a:latin typeface="Calibri"/>
                <a:ea typeface="Calibri"/>
                <a:cs typeface="Calibri"/>
                <a:sym typeface="Calibri"/>
              </a:rPr>
              <a:t> The server sends the JWT back to the client, usually in an HTTP response.</a:t>
            </a:r>
            <a:endParaRPr sz="1700">
              <a:solidFill>
                <a:schemeClr val="dk1"/>
              </a:solidFill>
              <a:latin typeface="Calibri"/>
              <a:ea typeface="Calibri"/>
              <a:cs typeface="Calibri"/>
              <a:sym typeface="Calibri"/>
            </a:endParaRPr>
          </a:p>
          <a:p>
            <a:pPr indent="0" lvl="0" marL="0" rtl="0" algn="l">
              <a:spcBef>
                <a:spcPts val="0"/>
              </a:spcBef>
              <a:spcAft>
                <a:spcPts val="0"/>
              </a:spcAft>
              <a:buNone/>
            </a:pPr>
            <a:r>
              <a:rPr b="1" lang="en" sz="1700">
                <a:solidFill>
                  <a:schemeClr val="dk1"/>
                </a:solidFill>
                <a:latin typeface="Calibri"/>
                <a:ea typeface="Calibri"/>
                <a:cs typeface="Calibri"/>
                <a:sym typeface="Calibri"/>
              </a:rPr>
              <a:t>4. Client Stores JWT: </a:t>
            </a:r>
            <a:r>
              <a:rPr lang="en" sz="1700">
                <a:solidFill>
                  <a:schemeClr val="dk1"/>
                </a:solidFill>
                <a:latin typeface="Calibri"/>
                <a:ea typeface="Calibri"/>
                <a:cs typeface="Calibri"/>
                <a:sym typeface="Calibri"/>
              </a:rPr>
              <a:t>The client stores the JWT, often in local storage, session storage, or an HTTP-only cookie.</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700">
                <a:solidFill>
                  <a:schemeClr val="dk1"/>
                </a:solidFill>
                <a:latin typeface="Calibri"/>
                <a:ea typeface="Calibri"/>
                <a:cs typeface="Calibri"/>
                <a:sym typeface="Calibri"/>
              </a:rPr>
              <a:t>5. Client Sends JWT in Requests:</a:t>
            </a:r>
            <a:r>
              <a:rPr lang="en" sz="1700">
                <a:solidFill>
                  <a:schemeClr val="dk1"/>
                </a:solidFill>
                <a:latin typeface="Calibri"/>
                <a:ea typeface="Calibri"/>
                <a:cs typeface="Calibri"/>
                <a:sym typeface="Calibri"/>
              </a:rPr>
              <a:t> For subsequent requests, the client includes the JWT, typically in the Authorization header using the Bearer schema.</a:t>
            </a:r>
            <a:endParaRPr sz="17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85"/>
          <p:cNvSpPr txBox="1"/>
          <p:nvPr/>
        </p:nvSpPr>
        <p:spPr>
          <a:xfrm>
            <a:off x="155150" y="144825"/>
            <a:ext cx="8844000" cy="48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chemeClr val="dk1"/>
                </a:solidFill>
                <a:latin typeface="Calibri"/>
                <a:ea typeface="Calibri"/>
                <a:cs typeface="Calibri"/>
                <a:sym typeface="Calibri"/>
              </a:rPr>
              <a:t>6.  Server Verifies JWT:</a:t>
            </a:r>
            <a:r>
              <a:rPr lang="en" sz="1700">
                <a:solidFill>
                  <a:schemeClr val="dk1"/>
                </a:solidFill>
                <a:latin typeface="Calibri"/>
                <a:ea typeface="Calibri"/>
                <a:cs typeface="Calibri"/>
                <a:sym typeface="Calibri"/>
              </a:rPr>
              <a:t> Upon receiving a request with a JWT, the server verifies the token's signature to ensure validity and integrity, checking that it was created by the server and has not been altered.</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700">
                <a:solidFill>
                  <a:schemeClr val="dk1"/>
                </a:solidFill>
                <a:latin typeface="Calibri"/>
                <a:ea typeface="Calibri"/>
                <a:cs typeface="Calibri"/>
                <a:sym typeface="Calibri"/>
              </a:rPr>
              <a:t>7.  Server Processes Claims:</a:t>
            </a:r>
            <a:r>
              <a:rPr lang="en" sz="1700">
                <a:solidFill>
                  <a:schemeClr val="dk1"/>
                </a:solidFill>
                <a:latin typeface="Calibri"/>
                <a:ea typeface="Calibri"/>
                <a:cs typeface="Calibri"/>
                <a:sym typeface="Calibri"/>
              </a:rPr>
              <a:t> If the token is valid, the server reads the claims to determine if the user is allowed to perform the requested action (authorization). For example, the claims might indicate admin privileges.</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700">
                <a:solidFill>
                  <a:schemeClr val="dk1"/>
                </a:solidFill>
                <a:latin typeface="Calibri"/>
                <a:ea typeface="Calibri"/>
                <a:cs typeface="Calibri"/>
                <a:sym typeface="Calibri"/>
              </a:rPr>
              <a:t>8.  Grant or Deny Access:</a:t>
            </a:r>
            <a:r>
              <a:rPr lang="en" sz="1700">
                <a:solidFill>
                  <a:schemeClr val="dk1"/>
                </a:solidFill>
                <a:latin typeface="Calibri"/>
                <a:ea typeface="Calibri"/>
                <a:cs typeface="Calibri"/>
                <a:sym typeface="Calibri"/>
              </a:rPr>
              <a:t> Based on the claims and other information (e.g., permissions in a database), the server decides to allow or deny the action.</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700">
                <a:solidFill>
                  <a:schemeClr val="dk1"/>
                </a:solidFill>
                <a:latin typeface="Calibri"/>
                <a:ea typeface="Calibri"/>
                <a:cs typeface="Calibri"/>
                <a:sym typeface="Calibri"/>
              </a:rPr>
              <a:t>9.  Respond to Client: </a:t>
            </a:r>
            <a:r>
              <a:rPr lang="en" sz="1700">
                <a:solidFill>
                  <a:schemeClr val="dk1"/>
                </a:solidFill>
                <a:latin typeface="Calibri"/>
                <a:ea typeface="Calibri"/>
                <a:cs typeface="Calibri"/>
                <a:sym typeface="Calibri"/>
              </a:rPr>
              <a:t>The server sends a response back to the client, providing the requested resource for valid requests or an error message for unauthorized, invalid, or expired tokens.</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700">
                <a:solidFill>
                  <a:srgbClr val="38761D"/>
                </a:solidFill>
              </a:rPr>
              <a:t>10. Generate Access Token</a:t>
            </a:r>
            <a:endParaRPr b="1" sz="1700">
              <a:solidFill>
                <a:srgbClr val="38761D"/>
              </a:solidFill>
            </a:endParaRPr>
          </a:p>
          <a:p>
            <a:pPr indent="0" lvl="0" marL="0" rtl="0" algn="l">
              <a:spcBef>
                <a:spcPts val="0"/>
              </a:spcBef>
              <a:spcAft>
                <a:spcPts val="0"/>
              </a:spcAft>
              <a:buNone/>
            </a:pPr>
            <a:r>
              <a:rPr lang="en" sz="1700">
                <a:solidFill>
                  <a:schemeClr val="dk1"/>
                </a:solidFill>
                <a:latin typeface="Calibri"/>
                <a:ea typeface="Calibri"/>
                <a:cs typeface="Calibri"/>
                <a:sym typeface="Calibri"/>
              </a:rPr>
              <a:t>The `generateAccessToken` function creates a JWT access token for authentication. It signs a payload containing user information and an expiration period with a secret key, returning the signed token. This token is used by the client to make authenticated requests to the server, with the server verifying the token to grant access to protected resources.</a:t>
            </a:r>
            <a:endParaRPr sz="17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86"/>
          <p:cNvSpPr txBox="1"/>
          <p:nvPr/>
        </p:nvSpPr>
        <p:spPr>
          <a:xfrm>
            <a:off x="155150" y="124125"/>
            <a:ext cx="8813100" cy="49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761D"/>
                </a:solidFill>
              </a:rPr>
              <a:t>11. API’s</a:t>
            </a:r>
            <a:endParaRPr b="1" sz="1800">
              <a:solidFill>
                <a:srgbClr val="38761D"/>
              </a:solidFill>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APIs (Application Programming Interfaces) enable communication between software applications by defining rules and tools. They specify methods like GET (retrieve data), POST (create data), PUT (update data), and DELETE (remove data). Developers use these methods to request and exchange information over the internet.</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Endpoints: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POST /createPatient: Creates a new patient, handling validation, network connection, ID generation, contract calls, and user registration.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POST /createDoctor: Creates a new doctor, validating roles, storing credentials, and registering the doctor.</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GET /getAllPatients: Retrieves all patient assets, handling role validation, network connection, and contract calls.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GET /getAllDoctors: Retrieves all doctor assets, handling role validation, network connection, and contract calls.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PUT /updatePatientMedicalDetails: Updates a patient's medical details, validating user role, connecting to the blockchain, and invoking a smart contract function.</a:t>
            </a:r>
            <a:endParaRPr sz="16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600">
                <a:solidFill>
                  <a:schemeClr val="dk1"/>
                </a:solidFill>
                <a:latin typeface="Calibri"/>
                <a:ea typeface="Calibri"/>
                <a:cs typeface="Calibri"/>
                <a:sym typeface="Calibri"/>
              </a:rPr>
              <a:t>GET /getDoctorById: Retrieves a specific doctor's details based on ID, validating user role and hospital ID.</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87"/>
          <p:cNvSpPr txBox="1"/>
          <p:nvPr/>
        </p:nvSpPr>
        <p:spPr>
          <a:xfrm>
            <a:off x="124125" y="113775"/>
            <a:ext cx="8844000" cy="49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600">
                <a:solidFill>
                  <a:schemeClr val="dk1"/>
                </a:solidFill>
                <a:latin typeface="Calibri"/>
                <a:ea typeface="Calibri"/>
                <a:cs typeface="Calibri"/>
                <a:sym typeface="Calibri"/>
              </a:rPr>
              <a:t>GET /getPatientById: Retrieves a patient's details based on ID, handling role validation and network connection.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PUT /updatePatientPersonalDetails: Updates a patient's personal details, accessible only by the patient, and handling role validation and network connection.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GET /getPatientHistoryById: Retrieves the transaction history of a patient's record, handling role validation and network connection.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GET /getDoctorsByHospitalId: Fetches all doctors associated with a specific hospital ID, handling role validation and network connection.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POST /grantAccessToDoctor: Allows a patient to grant access to their records to a specific doctor, handling role validation and network connection.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POST /revokeAccessFromDoctor: Allows a patient to revoke access from a doctor, handling role validation and network connection.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POST /login: Authenticates users and returns access and refresh tokens.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POST /token: Generates a new access token using a valid refresh token.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DELETE /logout: Invalidates the refresh token to end the session.</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88"/>
          <p:cNvSpPr txBox="1"/>
          <p:nvPr/>
        </p:nvSpPr>
        <p:spPr>
          <a:xfrm>
            <a:off x="186200" y="186200"/>
            <a:ext cx="8802600" cy="48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761D"/>
                </a:solidFill>
              </a:rPr>
              <a:t>12. Process of making API’S Public -  Ngrok</a:t>
            </a:r>
            <a:endParaRPr b="1" sz="1800">
              <a:solidFill>
                <a:srgbClr val="38761D"/>
              </a:solidFill>
            </a:endParaRPr>
          </a:p>
          <a:p>
            <a:pPr indent="0" lvl="0" marL="0" rtl="0" algn="l">
              <a:spcBef>
                <a:spcPts val="0"/>
              </a:spcBef>
              <a:spcAft>
                <a:spcPts val="0"/>
              </a:spcAft>
              <a:buClr>
                <a:schemeClr val="dk1"/>
              </a:buClr>
              <a:buSzPts val="1100"/>
              <a:buFont typeface="Arial"/>
              <a:buNone/>
            </a:pPr>
            <a:r>
              <a:rPr lang="en" sz="1700">
                <a:solidFill>
                  <a:schemeClr val="dk1"/>
                </a:solidFill>
                <a:latin typeface="Calibri"/>
                <a:ea typeface="Calibri"/>
                <a:cs typeface="Calibri"/>
                <a:sym typeface="Calibri"/>
              </a:rPr>
              <a:t>Ngrok is a tool for exposing local servers to the internet securely. It provides a unique URL that allows access to your local server from anywhere, making it great for testing webhooks, APIs, and other server applications during development.</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Install Ngrok: Download and install Ngrok.</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Run Ngrok: Start Ngrok with the command ngrok http &lt;port&gt; in your terminal, replacing &lt;port&gt; with your local server's port number.</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Access Ngrok URL: Ngrok generates a unique URL that tunnels traffic to your local server, allowing external access.</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Testing and Development: Share the Ngrok URL with clients to test APIs in a real-world environment. Requests to the Ngrok URL are forwarded to your local server, aiding in debugging and development.</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Secure Communication: Ngrok supports HTTPS, encrypting traffic between clients and your local server for security during testing and development.</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Monitoring and Management: Ngrok provides a web-based dashboard for monitoring traffic, inspecting requests, and managing tunnels. It helps track usage and debug API issues.</a:t>
            </a:r>
            <a:endParaRPr sz="17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8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solidFill>
                  <a:srgbClr val="6AA84F"/>
                </a:solidFill>
              </a:rPr>
              <a:t>8</a:t>
            </a:r>
            <a:r>
              <a:rPr b="1" lang="en">
                <a:solidFill>
                  <a:srgbClr val="6AA84F"/>
                </a:solidFill>
              </a:rPr>
              <a:t>. </a:t>
            </a:r>
            <a:r>
              <a:rPr b="1" lang="en">
                <a:solidFill>
                  <a:srgbClr val="6AA84F"/>
                </a:solidFill>
              </a:rPr>
              <a:t>Deployment</a:t>
            </a:r>
            <a:endParaRPr b="1">
              <a:solidFill>
                <a:srgbClr val="6AA84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90"/>
          <p:cNvSpPr txBox="1"/>
          <p:nvPr/>
        </p:nvSpPr>
        <p:spPr>
          <a:xfrm>
            <a:off x="103450" y="175850"/>
            <a:ext cx="8926800" cy="48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519" name="Google Shape;519;p90"/>
          <p:cNvPicPr preferRelativeResize="0"/>
          <p:nvPr/>
        </p:nvPicPr>
        <p:blipFill>
          <a:blip r:embed="rId4">
            <a:alphaModFix/>
          </a:blip>
          <a:stretch>
            <a:fillRect/>
          </a:stretch>
        </p:blipFill>
        <p:spPr>
          <a:xfrm>
            <a:off x="310325" y="703375"/>
            <a:ext cx="8347525" cy="4365124"/>
          </a:xfrm>
          <a:prstGeom prst="rect">
            <a:avLst/>
          </a:prstGeom>
          <a:noFill/>
          <a:ln>
            <a:noFill/>
          </a:ln>
        </p:spPr>
      </p:pic>
      <p:sp>
        <p:nvSpPr>
          <p:cNvPr id="520" name="Google Shape;520;p90"/>
          <p:cNvSpPr txBox="1"/>
          <p:nvPr/>
        </p:nvSpPr>
        <p:spPr>
          <a:xfrm>
            <a:off x="227575" y="113775"/>
            <a:ext cx="74994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761D"/>
                </a:solidFill>
              </a:rPr>
              <a:t> ARCHITECTURE SETUP</a:t>
            </a:r>
            <a:endParaRPr b="1" sz="1800">
              <a:solidFill>
                <a:srgbClr val="38761D"/>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91"/>
          <p:cNvSpPr txBox="1"/>
          <p:nvPr/>
        </p:nvSpPr>
        <p:spPr>
          <a:xfrm>
            <a:off x="227775" y="134600"/>
            <a:ext cx="8655300" cy="48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rgbClr val="38761D"/>
                </a:solidFill>
              </a:rPr>
              <a:t>Architecture Setup:</a:t>
            </a:r>
            <a:endParaRPr b="1" sz="1700">
              <a:solidFill>
                <a:srgbClr val="38761D"/>
              </a:solidFill>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b="1" lang="en" sz="1700">
                <a:solidFill>
                  <a:schemeClr val="dk1"/>
                </a:solidFill>
                <a:latin typeface="Calibri"/>
                <a:ea typeface="Calibri"/>
                <a:cs typeface="Calibri"/>
                <a:sym typeface="Calibri"/>
              </a:rPr>
              <a:t>Ordering Service (Raft-based):</a:t>
            </a:r>
            <a:r>
              <a:rPr lang="en" sz="1700">
                <a:solidFill>
                  <a:schemeClr val="dk1"/>
                </a:solidFill>
                <a:latin typeface="Calibri"/>
                <a:ea typeface="Calibri"/>
                <a:cs typeface="Calibri"/>
                <a:sym typeface="Calibri"/>
              </a:rPr>
              <a:t> Manages transaction sequencing and replication, ensuring fault tolerance and high availability.</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b="1" lang="en" sz="1700">
                <a:solidFill>
                  <a:schemeClr val="dk1"/>
                </a:solidFill>
                <a:latin typeface="Calibri"/>
                <a:ea typeface="Calibri"/>
                <a:cs typeface="Calibri"/>
                <a:sym typeface="Calibri"/>
              </a:rPr>
              <a:t>Peer Nodes (Two Organizations):</a:t>
            </a:r>
            <a:r>
              <a:rPr lang="en" sz="1700">
                <a:solidFill>
                  <a:schemeClr val="dk1"/>
                </a:solidFill>
                <a:latin typeface="Calibri"/>
                <a:ea typeface="Calibri"/>
                <a:cs typeface="Calibri"/>
                <a:sym typeface="Calibri"/>
              </a:rPr>
              <a:t> Maintain the decentralized ledger and execute smart contracts, validating transactions and ensuring ledger consistency.</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b="1" lang="en" sz="1700">
                <a:solidFill>
                  <a:schemeClr val="dk1"/>
                </a:solidFill>
                <a:latin typeface="Calibri"/>
                <a:ea typeface="Calibri"/>
                <a:cs typeface="Calibri"/>
                <a:sym typeface="Calibri"/>
              </a:rPr>
              <a:t>Command Line Interface (CLI):</a:t>
            </a:r>
            <a:r>
              <a:rPr lang="en" sz="1700">
                <a:solidFill>
                  <a:schemeClr val="dk1"/>
                </a:solidFill>
                <a:latin typeface="Calibri"/>
                <a:ea typeface="Calibri"/>
                <a:cs typeface="Calibri"/>
                <a:sym typeface="Calibri"/>
              </a:rPr>
              <a:t> Utility for network administration, smart contract deployment, and transaction triggering.</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20"/>
          <p:cNvSpPr txBox="1"/>
          <p:nvPr>
            <p:ph type="title"/>
          </p:nvPr>
        </p:nvSpPr>
        <p:spPr>
          <a:xfrm>
            <a:off x="311700" y="124575"/>
            <a:ext cx="8520600" cy="436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b="1" lang="en" sz="1800">
                <a:solidFill>
                  <a:srgbClr val="1155CC"/>
                </a:solidFill>
                <a:latin typeface="Calibri"/>
                <a:ea typeface="Calibri"/>
                <a:cs typeface="Calibri"/>
                <a:sym typeface="Calibri"/>
              </a:rPr>
              <a:t>2.1	Why Blockchain</a:t>
            </a:r>
            <a:endParaRPr sz="1800"/>
          </a:p>
        </p:txBody>
      </p:sp>
      <p:sp>
        <p:nvSpPr>
          <p:cNvPr id="95" name="Google Shape;95;p20"/>
          <p:cNvSpPr txBox="1"/>
          <p:nvPr>
            <p:ph idx="1" type="body"/>
          </p:nvPr>
        </p:nvSpPr>
        <p:spPr>
          <a:xfrm>
            <a:off x="311700" y="523075"/>
            <a:ext cx="8746200" cy="45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rgbClr val="1155CC"/>
                </a:solidFill>
                <a:latin typeface="Calibri"/>
                <a:ea typeface="Calibri"/>
                <a:cs typeface="Calibri"/>
                <a:sym typeface="Calibri"/>
              </a:rPr>
              <a:t> </a:t>
            </a:r>
            <a:r>
              <a:rPr lang="en" sz="1400">
                <a:solidFill>
                  <a:schemeClr val="dk1"/>
                </a:solidFill>
                <a:latin typeface="Calibri"/>
                <a:ea typeface="Calibri"/>
                <a:cs typeface="Calibri"/>
                <a:sym typeface="Calibri"/>
              </a:rPr>
              <a:t>Here are some ways in which blockchain can be useful in the context of HMIS:</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sz="1400">
                <a:solidFill>
                  <a:schemeClr val="dk1"/>
                </a:solidFill>
                <a:latin typeface="Calibri"/>
                <a:ea typeface="Calibri"/>
                <a:cs typeface="Calibri"/>
                <a:sym typeface="Calibri"/>
              </a:rPr>
              <a:t>Data Security and Integrity: </a:t>
            </a:r>
            <a:r>
              <a:rPr lang="en" sz="1400">
                <a:solidFill>
                  <a:schemeClr val="dk1"/>
                </a:solidFill>
                <a:latin typeface="Calibri"/>
                <a:ea typeface="Calibri"/>
                <a:cs typeface="Calibri"/>
                <a:sym typeface="Calibri"/>
              </a:rPr>
              <a:t>Blockchain's immutable nature ensures that once data is recorded, it cannot be altered or deleted without consensus from the network. This is crucial for maintaining the integrity of medical records, patient information, and other sensitive data.</a:t>
            </a:r>
            <a:endParaRPr sz="1400">
              <a:solidFill>
                <a:schemeClr val="dk1"/>
              </a:solidFill>
              <a:latin typeface="Calibri"/>
              <a:ea typeface="Calibri"/>
              <a:cs typeface="Calibri"/>
              <a:sym typeface="Calibri"/>
            </a:endParaRPr>
          </a:p>
          <a:p>
            <a:pPr indent="-317500" lvl="0" marL="457200" marR="709232" rtl="0" algn="l">
              <a:lnSpc>
                <a:spcPct val="109735"/>
              </a:lnSpc>
              <a:spcBef>
                <a:spcPts val="0"/>
              </a:spcBef>
              <a:spcAft>
                <a:spcPts val="0"/>
              </a:spcAft>
              <a:buClr>
                <a:schemeClr val="dk1"/>
              </a:buClr>
              <a:buSzPts val="1400"/>
              <a:buFont typeface="Calibri"/>
              <a:buAutoNum type="arabicPeriod"/>
            </a:pPr>
            <a:r>
              <a:rPr b="1" lang="en" sz="1400">
                <a:solidFill>
                  <a:schemeClr val="dk1"/>
                </a:solidFill>
                <a:latin typeface="Calibri"/>
                <a:ea typeface="Calibri"/>
                <a:cs typeface="Calibri"/>
                <a:sym typeface="Calibri"/>
              </a:rPr>
              <a:t>Interoperability:</a:t>
            </a:r>
            <a:r>
              <a:rPr lang="en" sz="1400">
                <a:solidFill>
                  <a:schemeClr val="dk1"/>
                </a:solidFill>
                <a:latin typeface="Calibri"/>
                <a:ea typeface="Calibri"/>
                <a:cs typeface="Calibri"/>
                <a:sym typeface="Calibri"/>
              </a:rPr>
              <a:t> Blockchain can facilitate data exchange and interoperability between different departments, hospitals, and healthcare systems. This can lead to improved patient care by ensuring that accurate and up-to-date information is accessible to authorized parties.</a:t>
            </a:r>
            <a:endParaRPr sz="1400">
              <a:solidFill>
                <a:schemeClr val="dk1"/>
              </a:solidFill>
              <a:latin typeface="Calibri"/>
              <a:ea typeface="Calibri"/>
              <a:cs typeface="Calibri"/>
              <a:sym typeface="Calibri"/>
            </a:endParaRPr>
          </a:p>
          <a:p>
            <a:pPr indent="-317500" lvl="0" marL="457200" marR="709232" rtl="0" algn="l">
              <a:lnSpc>
                <a:spcPct val="109735"/>
              </a:lnSpc>
              <a:spcBef>
                <a:spcPts val="0"/>
              </a:spcBef>
              <a:spcAft>
                <a:spcPts val="0"/>
              </a:spcAft>
              <a:buClr>
                <a:schemeClr val="dk1"/>
              </a:buClr>
              <a:buSzPts val="1400"/>
              <a:buFont typeface="Calibri"/>
              <a:buAutoNum type="arabicPeriod"/>
            </a:pPr>
            <a:r>
              <a:rPr b="1" lang="en" sz="1400">
                <a:solidFill>
                  <a:schemeClr val="dk1"/>
                </a:solidFill>
                <a:latin typeface="Calibri"/>
                <a:ea typeface="Calibri"/>
                <a:cs typeface="Calibri"/>
                <a:sym typeface="Calibri"/>
              </a:rPr>
              <a:t>Medical Records Management: </a:t>
            </a:r>
            <a:r>
              <a:rPr lang="en" sz="1400">
                <a:solidFill>
                  <a:schemeClr val="dk1"/>
                </a:solidFill>
                <a:latin typeface="Calibri"/>
                <a:ea typeface="Calibri"/>
                <a:cs typeface="Calibri"/>
                <a:sym typeface="Calibri"/>
              </a:rPr>
              <a:t>Using blockchain, medical records can be securely stored, accessed, and shared among authorized healthcare professionals while maintaining patient privacy. This can streamline patient care by providing a comprehensive view of the patient's medical history.</a:t>
            </a:r>
            <a:endParaRPr sz="1400">
              <a:solidFill>
                <a:schemeClr val="dk1"/>
              </a:solidFill>
              <a:latin typeface="Calibri"/>
              <a:ea typeface="Calibri"/>
              <a:cs typeface="Calibri"/>
              <a:sym typeface="Calibri"/>
            </a:endParaRPr>
          </a:p>
          <a:p>
            <a:pPr indent="-317500" lvl="0" marL="457200" marR="709232" rtl="0" algn="l">
              <a:lnSpc>
                <a:spcPct val="109735"/>
              </a:lnSpc>
              <a:spcBef>
                <a:spcPts val="0"/>
              </a:spcBef>
              <a:spcAft>
                <a:spcPts val="0"/>
              </a:spcAft>
              <a:buClr>
                <a:schemeClr val="dk1"/>
              </a:buClr>
              <a:buSzPts val="1400"/>
              <a:buFont typeface="Calibri"/>
              <a:buAutoNum type="arabicPeriod"/>
            </a:pPr>
            <a:r>
              <a:rPr b="1" lang="en" sz="1400">
                <a:solidFill>
                  <a:schemeClr val="dk1"/>
                </a:solidFill>
                <a:latin typeface="Calibri"/>
                <a:ea typeface="Calibri"/>
                <a:cs typeface="Calibri"/>
                <a:sym typeface="Calibri"/>
              </a:rPr>
              <a:t>Consent Management:</a:t>
            </a:r>
            <a:r>
              <a:rPr lang="en" sz="1400">
                <a:solidFill>
                  <a:schemeClr val="dk1"/>
                </a:solidFill>
                <a:latin typeface="Calibri"/>
                <a:ea typeface="Calibri"/>
                <a:cs typeface="Calibri"/>
                <a:sym typeface="Calibri"/>
              </a:rPr>
              <a:t> Blockchain can help manage patient consent for data sharing and treatment decisions. Patients can provide explicit consent for specific data access, enhancing transparency, and patient control.</a:t>
            </a:r>
            <a:endParaRPr sz="1400">
              <a:solidFill>
                <a:schemeClr val="dk1"/>
              </a:solidFill>
              <a:latin typeface="Calibri"/>
              <a:ea typeface="Calibri"/>
              <a:cs typeface="Calibri"/>
              <a:sym typeface="Calibri"/>
            </a:endParaRPr>
          </a:p>
          <a:p>
            <a:pPr indent="-317500" lvl="0" marL="457200" marR="709232" rtl="0" algn="l">
              <a:lnSpc>
                <a:spcPct val="109735"/>
              </a:lnSpc>
              <a:spcBef>
                <a:spcPts val="0"/>
              </a:spcBef>
              <a:spcAft>
                <a:spcPts val="0"/>
              </a:spcAft>
              <a:buClr>
                <a:schemeClr val="dk1"/>
              </a:buClr>
              <a:buSzPts val="1400"/>
              <a:buFont typeface="Calibri"/>
              <a:buAutoNum type="arabicPeriod"/>
            </a:pPr>
            <a:r>
              <a:rPr b="1" lang="en" sz="1400">
                <a:solidFill>
                  <a:schemeClr val="dk1"/>
                </a:solidFill>
                <a:latin typeface="Calibri"/>
                <a:ea typeface="Calibri"/>
                <a:cs typeface="Calibri"/>
                <a:sym typeface="Calibri"/>
              </a:rPr>
              <a:t>Decentralization of Data:</a:t>
            </a:r>
            <a:r>
              <a:rPr lang="en" sz="1400">
                <a:solidFill>
                  <a:schemeClr val="dk1"/>
                </a:solidFill>
                <a:latin typeface="Calibri"/>
                <a:ea typeface="Calibri"/>
                <a:cs typeface="Calibri"/>
                <a:sym typeface="Calibri"/>
              </a:rPr>
              <a:t> Traditional HMIS might involve centralized databases vulnerable to data breaches. Blockchain decentralized nature can distribute data across the network, making it more resistant to hacking attempts.</a:t>
            </a:r>
            <a:endParaRPr sz="14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457200" marR="709232" rtl="0" algn="l">
              <a:lnSpc>
                <a:spcPct val="109735"/>
              </a:lnSpc>
              <a:spcBef>
                <a:spcPts val="165"/>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457200" marR="709232" rtl="0" algn="l">
              <a:lnSpc>
                <a:spcPct val="109735"/>
              </a:lnSpc>
              <a:spcBef>
                <a:spcPts val="165"/>
              </a:spcBef>
              <a:spcAft>
                <a:spcPts val="0"/>
              </a:spcAft>
              <a:buClr>
                <a:schemeClr val="dk1"/>
              </a:buClr>
              <a:buSzPts val="1100"/>
              <a:buFont typeface="Arial"/>
              <a:buNone/>
            </a:pPr>
            <a:r>
              <a:t/>
            </a:r>
            <a:endParaRPr sz="1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p92"/>
          <p:cNvSpPr txBox="1"/>
          <p:nvPr/>
        </p:nvSpPr>
        <p:spPr>
          <a:xfrm>
            <a:off x="413750" y="1996375"/>
            <a:ext cx="595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531" name="Google Shape;531;p92"/>
          <p:cNvSpPr txBox="1"/>
          <p:nvPr/>
        </p:nvSpPr>
        <p:spPr>
          <a:xfrm>
            <a:off x="82750" y="134475"/>
            <a:ext cx="8947500" cy="49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32" name="Google Shape;532;p92"/>
          <p:cNvSpPr txBox="1"/>
          <p:nvPr/>
        </p:nvSpPr>
        <p:spPr>
          <a:xfrm>
            <a:off x="82750" y="134600"/>
            <a:ext cx="8874900" cy="49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rgbClr val="38761D"/>
                </a:solidFill>
              </a:rPr>
              <a:t>Tools and Technologies for Hyperledger Fabric Deployment:</a:t>
            </a:r>
            <a:endParaRPr b="1" sz="1700">
              <a:solidFill>
                <a:srgbClr val="38761D"/>
              </a:solidFill>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b="1" lang="en" sz="1700">
                <a:solidFill>
                  <a:schemeClr val="dk1"/>
                </a:solidFill>
                <a:latin typeface="Calibri"/>
                <a:ea typeface="Calibri"/>
                <a:cs typeface="Calibri"/>
                <a:sym typeface="Calibri"/>
              </a:rPr>
              <a:t>Docker:</a:t>
            </a:r>
            <a:r>
              <a:rPr lang="en" sz="1700">
                <a:solidFill>
                  <a:schemeClr val="dk1"/>
                </a:solidFill>
                <a:latin typeface="Calibri"/>
                <a:ea typeface="Calibri"/>
                <a:cs typeface="Calibri"/>
                <a:sym typeface="Calibri"/>
              </a:rPr>
              <a:t> Enables application development, deployment, and management through containerization, ensuring consistent operation across environments.</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b="1" lang="en" sz="1700">
                <a:solidFill>
                  <a:schemeClr val="dk1"/>
                </a:solidFill>
                <a:latin typeface="Calibri"/>
                <a:ea typeface="Calibri"/>
                <a:cs typeface="Calibri"/>
                <a:sym typeface="Calibri"/>
              </a:rPr>
              <a:t>Docker Compose:</a:t>
            </a:r>
            <a:r>
              <a:rPr lang="en" sz="1700">
                <a:solidFill>
                  <a:schemeClr val="dk1"/>
                </a:solidFill>
                <a:latin typeface="Calibri"/>
                <a:ea typeface="Calibri"/>
                <a:cs typeface="Calibri"/>
                <a:sym typeface="Calibri"/>
              </a:rPr>
              <a:t> Simplifies the management of multi-container Docker applications using a YAML configuration file.</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b="1" lang="en" sz="1700">
                <a:solidFill>
                  <a:schemeClr val="dk1"/>
                </a:solidFill>
                <a:latin typeface="Calibri"/>
                <a:ea typeface="Calibri"/>
                <a:cs typeface="Calibri"/>
                <a:sym typeface="Calibri"/>
              </a:rPr>
              <a:t>Docker Swarm:</a:t>
            </a:r>
            <a:r>
              <a:rPr lang="en" sz="1700">
                <a:solidFill>
                  <a:schemeClr val="dk1"/>
                </a:solidFill>
                <a:latin typeface="Calibri"/>
                <a:ea typeface="Calibri"/>
                <a:cs typeface="Calibri"/>
                <a:sym typeface="Calibri"/>
              </a:rPr>
              <a:t> Facilitates the clustering and orchestration of Docker hosts, offering features like load balancing and auto-scaling for production deployments.</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700">
                <a:solidFill>
                  <a:srgbClr val="38761D"/>
                </a:solidFill>
              </a:rPr>
              <a:t>VMs Used for Deployment:</a:t>
            </a:r>
            <a:endParaRPr b="1" sz="1700">
              <a:solidFill>
                <a:srgbClr val="38761D"/>
              </a:solidFill>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VM1: ccd079@192.168.25.102</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VM2: ccd080@192.168.25.103</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VM3: ccd081@192.168.25.104</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VM4: ccd082@192.168.25.105</a:t>
            </a:r>
            <a:endParaRPr sz="17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6" name="Shape 536"/>
        <p:cNvGrpSpPr/>
        <p:nvPr/>
      </p:nvGrpSpPr>
      <p:grpSpPr>
        <a:xfrm>
          <a:off x="0" y="0"/>
          <a:ext cx="0" cy="0"/>
          <a:chOff x="0" y="0"/>
          <a:chExt cx="0" cy="0"/>
        </a:xfrm>
      </p:grpSpPr>
      <p:sp>
        <p:nvSpPr>
          <p:cNvPr id="537" name="Google Shape;537;p93"/>
          <p:cNvSpPr txBox="1"/>
          <p:nvPr/>
        </p:nvSpPr>
        <p:spPr>
          <a:xfrm>
            <a:off x="113875" y="144950"/>
            <a:ext cx="8934900" cy="4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38761D"/>
                </a:solidFill>
              </a:rPr>
              <a:t>Deployment Steps:</a:t>
            </a:r>
            <a:endParaRPr b="1" sz="1800">
              <a:solidFill>
                <a:srgbClr val="38761D"/>
              </a:solidFill>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Install Docker and Docker Compose.</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Open necessary ports for Docker Swarm.</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Install Hyperledger Fabric.</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Create an overlay network with Docker Swarm.</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Clone the repository on all hosts.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Bring up each host using corresponding scripts.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Create a channel and join all peers to the channel.</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Deploy chaincode on all peers.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800">
                <a:solidFill>
                  <a:srgbClr val="38761D"/>
                </a:solidFill>
              </a:rPr>
              <a:t>Challenges Encountered:</a:t>
            </a:r>
            <a:endParaRPr b="1" sz="1800">
              <a:solidFill>
                <a:srgbClr val="38761D"/>
              </a:solidFill>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Complexity in Setup and Management.</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Docker Swarm Leader Election Issue.</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Docker Container Communication Issue.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6" st="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9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solidFill>
                  <a:srgbClr val="93C47D"/>
                </a:solidFill>
              </a:rPr>
              <a:t>9</a:t>
            </a:r>
            <a:r>
              <a:rPr b="1" lang="en">
                <a:solidFill>
                  <a:srgbClr val="93C47D"/>
                </a:solidFill>
              </a:rPr>
              <a:t>. Challenges</a:t>
            </a:r>
            <a:endParaRPr b="1">
              <a:solidFill>
                <a:srgbClr val="93C47D"/>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sp>
        <p:nvSpPr>
          <p:cNvPr id="547" name="Google Shape;547;p95"/>
          <p:cNvSpPr txBox="1"/>
          <p:nvPr/>
        </p:nvSpPr>
        <p:spPr>
          <a:xfrm>
            <a:off x="227575" y="124125"/>
            <a:ext cx="8802600" cy="4882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sz="1700">
                <a:solidFill>
                  <a:srgbClr val="38761D"/>
                </a:solidFill>
              </a:rPr>
              <a:t>Hyperledger Fabric in Healthcare</a:t>
            </a:r>
            <a:endParaRPr b="1" sz="1700">
              <a:solidFill>
                <a:srgbClr val="38761D"/>
              </a:solidFill>
            </a:endParaRPr>
          </a:p>
          <a:p>
            <a:pPr indent="0" lvl="0" marL="45720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b="1" lang="en" sz="1500">
                <a:solidFill>
                  <a:srgbClr val="38761D"/>
                </a:solidFill>
              </a:rPr>
              <a:t>1. Architectural Complexity</a:t>
            </a:r>
            <a:endParaRPr b="1" sz="1500">
              <a:solidFill>
                <a:srgbClr val="38761D"/>
              </a:solidFill>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 Intricate architecture</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 Limited support for storing MRI reports and high-resolution images</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b="1" lang="en" sz="1500">
                <a:solidFill>
                  <a:srgbClr val="38761D"/>
                </a:solidFill>
              </a:rPr>
              <a:t>2. Limited Database Support</a:t>
            </a:r>
            <a:endParaRPr b="1" sz="1500">
              <a:solidFill>
                <a:srgbClr val="38761D"/>
              </a:solidFill>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 Supports only LevelDB and CouchDB</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 Used Firebase for Real-Time Data Sync, Authentication, Security</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 Requires careful planning for integration due to data handling differences</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b="1" lang="en" sz="1500">
                <a:solidFill>
                  <a:srgbClr val="38761D"/>
                </a:solidFill>
              </a:rPr>
              <a:t>3. Limited API Support</a:t>
            </a:r>
            <a:endParaRPr b="1" sz="1500">
              <a:solidFill>
                <a:srgbClr val="38761D"/>
              </a:solidFill>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a:t>
            </a:r>
            <a:r>
              <a:rPr b="1" lang="en" sz="1500">
                <a:solidFill>
                  <a:schemeClr val="dk1"/>
                </a:solidFill>
                <a:latin typeface="Calibri"/>
                <a:ea typeface="Calibri"/>
                <a:cs typeface="Calibri"/>
                <a:sym typeface="Calibri"/>
              </a:rPr>
              <a:t>a) Native Cryptocurrency APIs:</a:t>
            </a:r>
            <a:r>
              <a:rPr lang="en" sz="1500">
                <a:solidFill>
                  <a:schemeClr val="dk1"/>
                </a:solidFill>
                <a:latin typeface="Calibri"/>
                <a:ea typeface="Calibri"/>
                <a:cs typeface="Calibri"/>
                <a:sym typeface="Calibri"/>
              </a:rPr>
              <a:t> Fabric lacks native support for cryptocurrencies</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a:t>
            </a:r>
            <a:r>
              <a:rPr b="1" lang="en" sz="1500">
                <a:solidFill>
                  <a:schemeClr val="dk1"/>
                </a:solidFill>
                <a:latin typeface="Calibri"/>
                <a:ea typeface="Calibri"/>
                <a:cs typeface="Calibri"/>
                <a:sym typeface="Calibri"/>
              </a:rPr>
              <a:t>b) Public Internet-Facing APIs:</a:t>
            </a:r>
            <a:r>
              <a:rPr lang="en" sz="1500">
                <a:solidFill>
                  <a:schemeClr val="dk1"/>
                </a:solidFill>
                <a:latin typeface="Calibri"/>
                <a:ea typeface="Calibri"/>
                <a:cs typeface="Calibri"/>
                <a:sym typeface="Calibri"/>
              </a:rPr>
              <a:t> Requires custom gateways for public APIs</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a:t>
            </a:r>
            <a:r>
              <a:rPr b="1" lang="en" sz="1500">
                <a:solidFill>
                  <a:schemeClr val="dk1"/>
                </a:solidFill>
                <a:latin typeface="Calibri"/>
                <a:ea typeface="Calibri"/>
                <a:cs typeface="Calibri"/>
                <a:sym typeface="Calibri"/>
              </a:rPr>
              <a:t>c) Mobile-Specific APIs:</a:t>
            </a:r>
            <a:r>
              <a:rPr lang="en" sz="1500">
                <a:solidFill>
                  <a:schemeClr val="dk1"/>
                </a:solidFill>
                <a:latin typeface="Calibri"/>
                <a:ea typeface="Calibri"/>
                <a:cs typeface="Calibri"/>
                <a:sym typeface="Calibri"/>
              </a:rPr>
              <a:t> External tools or services needed for mobile integration</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b="1" lang="en" sz="1500">
                <a:solidFill>
                  <a:srgbClr val="38761D"/>
                </a:solidFill>
              </a:rPr>
              <a:t>4. Access User Attributes Using Client</a:t>
            </a:r>
            <a:endParaRPr b="1" sz="1500">
              <a:solidFill>
                <a:srgbClr val="38761D"/>
              </a:solidFill>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 Doctor's details inaccessible to patients due to uniform client permission settings</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 Admin user required for retrieving doctor information</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20" st="2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21" st="2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1" name="Shape 551"/>
        <p:cNvGrpSpPr/>
        <p:nvPr/>
      </p:nvGrpSpPr>
      <p:grpSpPr>
        <a:xfrm>
          <a:off x="0" y="0"/>
          <a:ext cx="0" cy="0"/>
          <a:chOff x="0" y="0"/>
          <a:chExt cx="0" cy="0"/>
        </a:xfrm>
      </p:grpSpPr>
      <p:sp>
        <p:nvSpPr>
          <p:cNvPr id="552" name="Google Shape;552;p96"/>
          <p:cNvSpPr txBox="1"/>
          <p:nvPr/>
        </p:nvSpPr>
        <p:spPr>
          <a:xfrm>
            <a:off x="227575" y="186200"/>
            <a:ext cx="8761200" cy="486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sz="1500">
                <a:solidFill>
                  <a:srgbClr val="38761D"/>
                </a:solidFill>
              </a:rPr>
              <a:t>5. Challenges in Developing Application</a:t>
            </a:r>
            <a:endParaRPr b="1" sz="1500">
              <a:solidFill>
                <a:srgbClr val="38761D"/>
              </a:solidFill>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 Securing patient data at peer level poses significant challenges</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 Issues with data re-encryption due to Node.js limitations</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 Challenges with generating and accessing public keys</a:t>
            </a:r>
            <a:endParaRPr sz="1500">
              <a:solidFill>
                <a:schemeClr val="dk1"/>
              </a:solidFill>
              <a:latin typeface="Calibri"/>
              <a:ea typeface="Calibri"/>
              <a:cs typeface="Calibri"/>
              <a:sym typeface="Calibri"/>
            </a:endParaRPr>
          </a:p>
          <a:p>
            <a:pPr indent="0" lvl="0" marL="457200" rtl="0" algn="l">
              <a:spcBef>
                <a:spcPts val="0"/>
              </a:spcBef>
              <a:spcAft>
                <a:spcPts val="0"/>
              </a:spcAft>
              <a:buNone/>
            </a:pPr>
            <a:r>
              <a:rPr lang="en" sz="1500">
                <a:solidFill>
                  <a:schemeClr val="dk1"/>
                </a:solidFill>
                <a:latin typeface="Calibri"/>
                <a:ea typeface="Calibri"/>
                <a:cs typeface="Calibri"/>
                <a:sym typeface="Calibri"/>
              </a:rPr>
              <a:t>   - Scaling peers within hospital organizations faces obstacles, including fabric-peer container failures</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and incomplete peer configurations in ccp files</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6" name="Shape 556"/>
        <p:cNvGrpSpPr/>
        <p:nvPr/>
      </p:nvGrpSpPr>
      <p:grpSpPr>
        <a:xfrm>
          <a:off x="0" y="0"/>
          <a:ext cx="0" cy="0"/>
          <a:chOff x="0" y="0"/>
          <a:chExt cx="0" cy="0"/>
        </a:xfrm>
      </p:grpSpPr>
      <p:sp>
        <p:nvSpPr>
          <p:cNvPr id="557" name="Google Shape;557;p97"/>
          <p:cNvSpPr txBox="1"/>
          <p:nvPr>
            <p:ph type="title"/>
          </p:nvPr>
        </p:nvSpPr>
        <p:spPr>
          <a:xfrm>
            <a:off x="311700" y="2441150"/>
            <a:ext cx="8520600" cy="55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3640">
                <a:solidFill>
                  <a:srgbClr val="93C47D"/>
                </a:solidFill>
              </a:rPr>
              <a:t>10</a:t>
            </a:r>
            <a:r>
              <a:rPr b="1" lang="en" sz="3640">
                <a:solidFill>
                  <a:srgbClr val="93C47D"/>
                </a:solidFill>
              </a:rPr>
              <a:t>. Future Scope</a:t>
            </a:r>
            <a:endParaRPr b="1" sz="3640">
              <a:solidFill>
                <a:srgbClr val="93C47D"/>
              </a:solidFill>
            </a:endParaRPr>
          </a:p>
          <a:p>
            <a:pPr indent="0" lvl="0" marL="0" rtl="0" algn="ctr">
              <a:spcBef>
                <a:spcPts val="0"/>
              </a:spcBef>
              <a:spcAft>
                <a:spcPts val="0"/>
              </a:spcAft>
              <a:buSzPts val="990"/>
              <a:buNone/>
            </a:pPr>
            <a:r>
              <a:t/>
            </a:r>
            <a:endParaRPr sz="324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1" name="Shape 561"/>
        <p:cNvGrpSpPr/>
        <p:nvPr/>
      </p:nvGrpSpPr>
      <p:grpSpPr>
        <a:xfrm>
          <a:off x="0" y="0"/>
          <a:ext cx="0" cy="0"/>
          <a:chOff x="0" y="0"/>
          <a:chExt cx="0" cy="0"/>
        </a:xfrm>
      </p:grpSpPr>
      <p:sp>
        <p:nvSpPr>
          <p:cNvPr id="562" name="Google Shape;562;p98"/>
          <p:cNvSpPr txBox="1"/>
          <p:nvPr/>
        </p:nvSpPr>
        <p:spPr>
          <a:xfrm>
            <a:off x="264675" y="344075"/>
            <a:ext cx="8769600" cy="3924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t/>
            </a:r>
            <a:endParaRPr sz="1350">
              <a:solidFill>
                <a:schemeClr val="dk1"/>
              </a:solidFill>
              <a:latin typeface="Calibri"/>
              <a:ea typeface="Calibri"/>
              <a:cs typeface="Calibri"/>
              <a:sym typeface="Calibri"/>
            </a:endParaRPr>
          </a:p>
        </p:txBody>
      </p:sp>
      <p:sp>
        <p:nvSpPr>
          <p:cNvPr id="563" name="Google Shape;563;p98"/>
          <p:cNvSpPr txBox="1"/>
          <p:nvPr/>
        </p:nvSpPr>
        <p:spPr>
          <a:xfrm>
            <a:off x="178600" y="51725"/>
            <a:ext cx="8902800" cy="5020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38761D"/>
              </a:buClr>
              <a:buSzPts val="1500"/>
              <a:buAutoNum type="arabicPeriod"/>
            </a:pPr>
            <a:r>
              <a:rPr b="1" lang="en" sz="1500">
                <a:solidFill>
                  <a:srgbClr val="38761D"/>
                </a:solidFill>
              </a:rPr>
              <a:t>Enhancements for Production-Grade Application using Hyperledger Fabric</a:t>
            </a:r>
            <a:endParaRPr b="1" sz="1500">
              <a:solidFill>
                <a:srgbClr val="38761D"/>
              </a:solidFill>
            </a:endParaRPr>
          </a:p>
          <a:p>
            <a:pPr indent="0" lvl="0" marL="457200" rtl="0" algn="l">
              <a:spcBef>
                <a:spcPts val="0"/>
              </a:spcBef>
              <a:spcAft>
                <a:spcPts val="0"/>
              </a:spcAft>
              <a:buNone/>
            </a:pPr>
            <a:r>
              <a:rPr lang="en" sz="1500">
                <a:solidFill>
                  <a:schemeClr val="dk1"/>
                </a:solidFill>
                <a:latin typeface="Calibri"/>
                <a:ea typeface="Calibri"/>
                <a:cs typeface="Calibri"/>
                <a:sym typeface="Calibri"/>
              </a:rPr>
              <a:t>- Address security challenges for patient record protection. Refine Fabric's modular nature for better    </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adaptability. Integrate additional hospitals and peers efficiently</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Use Apache Kafka for managing multiple ordering nodes effectively as the network expands</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rgbClr val="38761D"/>
              </a:buClr>
              <a:buSzPts val="1500"/>
              <a:buAutoNum type="arabicPeriod"/>
            </a:pPr>
            <a:r>
              <a:rPr b="1" lang="en" sz="1500">
                <a:solidFill>
                  <a:srgbClr val="38761D"/>
                </a:solidFill>
              </a:rPr>
              <a:t>Network Communication and Security</a:t>
            </a:r>
            <a:endParaRPr b="1" sz="1500">
              <a:solidFill>
                <a:srgbClr val="38761D"/>
              </a:solidFill>
            </a:endParaRPr>
          </a:p>
          <a:p>
            <a:pPr indent="0" lvl="0" marL="457200" rtl="0" algn="l">
              <a:spcBef>
                <a:spcPts val="0"/>
              </a:spcBef>
              <a:spcAft>
                <a:spcPts val="0"/>
              </a:spcAft>
              <a:buNone/>
            </a:pPr>
            <a:r>
              <a:rPr lang="en" sz="1500">
                <a:solidFill>
                  <a:schemeClr val="dk1"/>
                </a:solidFill>
                <a:latin typeface="Calibri"/>
                <a:ea typeface="Calibri"/>
                <a:cs typeface="Calibri"/>
                <a:sym typeface="Calibri"/>
              </a:rPr>
              <a:t>- Use HTTPS for transport-level security (TLS). Encrypt passwords transmitted from front end to back end </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using HTTPS. Implement password reset feature and enhance UI/UX for better user interactions</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rgbClr val="38761D"/>
              </a:buClr>
              <a:buSzPts val="1500"/>
              <a:buAutoNum type="arabicPeriod"/>
            </a:pPr>
            <a:r>
              <a:rPr b="1" lang="en" sz="1500">
                <a:solidFill>
                  <a:srgbClr val="38761D"/>
                </a:solidFill>
              </a:rPr>
              <a:t>Data Management and Search Functionality</a:t>
            </a:r>
            <a:endParaRPr b="1" sz="1500">
              <a:solidFill>
                <a:srgbClr val="38761D"/>
              </a:solidFill>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Verify Hyperledger Fabric's support for wildcard searches before adding search functionality</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Note that frequent search queries may be infeasible due to data originating from multiple databases</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rgbClr val="38761D"/>
              </a:buClr>
              <a:buSzPts val="1500"/>
              <a:buAutoNum type="arabicPeriod"/>
            </a:pPr>
            <a:r>
              <a:rPr b="1" lang="en" sz="1500">
                <a:solidFill>
                  <a:srgbClr val="38761D"/>
                </a:solidFill>
              </a:rPr>
              <a:t>Consortium Policy and Wallet Management</a:t>
            </a:r>
            <a:endParaRPr b="1" sz="1500">
              <a:solidFill>
                <a:srgbClr val="38761D"/>
              </a:solidFill>
            </a:endParaRPr>
          </a:p>
          <a:p>
            <a:pPr indent="0" lvl="0" marL="457200" rtl="0" algn="l">
              <a:spcBef>
                <a:spcPts val="0"/>
              </a:spcBef>
              <a:spcAft>
                <a:spcPts val="0"/>
              </a:spcAft>
              <a:buNone/>
            </a:pPr>
            <a:r>
              <a:rPr lang="en" sz="1500">
                <a:solidFill>
                  <a:schemeClr val="dk1"/>
                </a:solidFill>
                <a:latin typeface="Calibri"/>
                <a:ea typeface="Calibri"/>
                <a:cs typeface="Calibri"/>
                <a:sym typeface="Calibri"/>
              </a:rPr>
              <a:t>- Construct consortium policy to meet pBFT's minimum consensus requirements. Allocate wallet based on </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distribution of organizational peers. Associate users in wallet with their respective peers</a:t>
            </a:r>
            <a:endParaRPr sz="1500">
              <a:solidFill>
                <a:schemeClr val="dk1"/>
              </a:solidFill>
              <a:latin typeface="Calibri"/>
              <a:ea typeface="Calibri"/>
              <a:cs typeface="Calibri"/>
              <a:sym typeface="Calibri"/>
            </a:endParaRPr>
          </a:p>
          <a:p>
            <a:pPr indent="0" lvl="0" marL="457200" rtl="0" algn="l">
              <a:spcBef>
                <a:spcPts val="0"/>
              </a:spcBef>
              <a:spcAft>
                <a:spcPts val="0"/>
              </a:spcAft>
              <a:buNone/>
            </a:pPr>
            <a:r>
              <a:rPr lang="en" sz="15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Consider using NoSQL database for wallet housing and replication across multiple nodes to prevent</a:t>
            </a:r>
            <a:endParaRPr sz="1500">
              <a:solidFill>
                <a:schemeClr val="dk1"/>
              </a:solidFill>
              <a:latin typeface="Calibri"/>
              <a:ea typeface="Calibri"/>
              <a:cs typeface="Calibri"/>
              <a:sym typeface="Calibri"/>
            </a:endParaRPr>
          </a:p>
          <a:p>
            <a:pPr indent="0" lvl="0" marL="457200" rtl="0" algn="l">
              <a:spcBef>
                <a:spcPts val="0"/>
              </a:spcBef>
              <a:spcAft>
                <a:spcPts val="0"/>
              </a:spcAft>
              <a:buNone/>
            </a:pPr>
            <a:r>
              <a:rPr lang="en" sz="1500">
                <a:solidFill>
                  <a:schemeClr val="dk1"/>
                </a:solidFill>
                <a:latin typeface="Calibri"/>
                <a:ea typeface="Calibri"/>
                <a:cs typeface="Calibri"/>
                <a:sym typeface="Calibri"/>
              </a:rPr>
              <a:t>  data loss</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b="1" lang="en" sz="1500">
                <a:solidFill>
                  <a:srgbClr val="38761D"/>
                </a:solidFill>
              </a:rPr>
              <a:t>5.	Enhancing Interoperability</a:t>
            </a:r>
            <a:endParaRPr b="1" sz="1500">
              <a:solidFill>
                <a:srgbClr val="38761D"/>
              </a:solidFill>
            </a:endParaRPr>
          </a:p>
          <a:p>
            <a:pPr indent="0" lvl="0" marL="457200" rtl="0" algn="l">
              <a:spcBef>
                <a:spcPts val="0"/>
              </a:spcBef>
              <a:spcAft>
                <a:spcPts val="0"/>
              </a:spcAft>
              <a:buNone/>
            </a:pPr>
            <a:r>
              <a:rPr lang="en" sz="1500">
                <a:solidFill>
                  <a:schemeClr val="dk1"/>
                </a:solidFill>
                <a:latin typeface="Calibri"/>
                <a:ea typeface="Calibri"/>
                <a:cs typeface="Calibri"/>
                <a:sym typeface="Calibri"/>
              </a:rPr>
              <a:t>- Aim to enhance interoperability with other health information systems</a:t>
            </a:r>
            <a:endParaRPr sz="15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 Facilitate seamless data exchange and integration across different platforms and healthcare providers</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20" st="2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xEl>
                                              <p:pRg end="21" st="2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p99"/>
          <p:cNvSpPr txBox="1"/>
          <p:nvPr/>
        </p:nvSpPr>
        <p:spPr>
          <a:xfrm>
            <a:off x="634000" y="1571625"/>
            <a:ext cx="6188400" cy="17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3C47D"/>
                </a:solidFill>
                <a:latin typeface="Calibri"/>
                <a:ea typeface="Calibri"/>
                <a:cs typeface="Calibri"/>
                <a:sym typeface="Calibri"/>
              </a:rPr>
              <a:t>     </a:t>
            </a:r>
            <a:endParaRPr b="1" sz="3000">
              <a:solidFill>
                <a:srgbClr val="93C47D"/>
              </a:solidFill>
              <a:latin typeface="Calibri"/>
              <a:ea typeface="Calibri"/>
              <a:cs typeface="Calibri"/>
              <a:sym typeface="Calibri"/>
            </a:endParaRPr>
          </a:p>
          <a:p>
            <a:pPr indent="0" lvl="0" marL="0" rtl="0" algn="l">
              <a:spcBef>
                <a:spcPts val="0"/>
              </a:spcBef>
              <a:spcAft>
                <a:spcPts val="0"/>
              </a:spcAft>
              <a:buNone/>
            </a:pPr>
            <a:r>
              <a:rPr b="1" lang="en" sz="3400">
                <a:solidFill>
                  <a:srgbClr val="93C47D"/>
                </a:solidFill>
              </a:rPr>
              <a:t>                   Thank You</a:t>
            </a:r>
            <a:endParaRPr b="1" sz="3400">
              <a:solidFill>
                <a:srgbClr val="93C47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1"/>
          <p:cNvSpPr txBox="1"/>
          <p:nvPr/>
        </p:nvSpPr>
        <p:spPr>
          <a:xfrm>
            <a:off x="321475" y="267900"/>
            <a:ext cx="8599200" cy="45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01" name="Google Shape;101;p21"/>
          <p:cNvPicPr preferRelativeResize="0"/>
          <p:nvPr/>
        </p:nvPicPr>
        <p:blipFill>
          <a:blip r:embed="rId4">
            <a:alphaModFix/>
          </a:blip>
          <a:stretch>
            <a:fillRect/>
          </a:stretch>
        </p:blipFill>
        <p:spPr>
          <a:xfrm>
            <a:off x="820338" y="0"/>
            <a:ext cx="7503323"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